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2"/>
  </p:notesMasterIdLst>
  <p:sldIdLst>
    <p:sldId id="258" r:id="rId5"/>
    <p:sldId id="259" r:id="rId6"/>
    <p:sldId id="260" r:id="rId7"/>
    <p:sldId id="280" r:id="rId8"/>
    <p:sldId id="271" r:id="rId9"/>
    <p:sldId id="269" r:id="rId10"/>
    <p:sldId id="270" r:id="rId11"/>
    <p:sldId id="272" r:id="rId12"/>
    <p:sldId id="276" r:id="rId13"/>
    <p:sldId id="277" r:id="rId14"/>
    <p:sldId id="278" r:id="rId15"/>
    <p:sldId id="273" r:id="rId16"/>
    <p:sldId id="279" r:id="rId17"/>
    <p:sldId id="274" r:id="rId18"/>
    <p:sldId id="275" r:id="rId19"/>
    <p:sldId id="267" r:id="rId20"/>
    <p:sldId id="268" r:id="rId21"/>
  </p:sldIdLst>
  <p:sldSz cx="12192000" cy="6858000"/>
  <p:notesSz cx="6858000" cy="9144000"/>
  <p:embeddedFontLst>
    <p:embeddedFont>
      <p:font typeface="Calibri" panose="020F0502020204030204" pitchFamily="34" charset="0"/>
      <p:regular r:id="rId23"/>
      <p:bold r:id="rId24"/>
      <p:italic r:id="rId25"/>
      <p:boldItalic r:id="rId26"/>
    </p:embeddedFont>
  </p:embeddedFontLst>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49"/>
    <a:srgbClr val="CD0920"/>
    <a:srgbClr val="2D2E2D"/>
    <a:srgbClr val="E68323"/>
    <a:srgbClr val="261909"/>
    <a:srgbClr val="E388A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36F620-5A5D-49DC-8196-78B3DD3C2FC9}" v="1" dt="2023-11-09T13:37:39.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5"/>
    <p:restoredTop sz="94712"/>
  </p:normalViewPr>
  <p:slideViewPr>
    <p:cSldViewPr snapToGrid="0" snapToObjects="1">
      <p:cViewPr varScale="1">
        <p:scale>
          <a:sx n="104" d="100"/>
          <a:sy n="104" d="100"/>
        </p:scale>
        <p:origin x="198" y="10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1A7E3-486F-7542-ABD2-953B0A53471A}" type="datetimeFigureOut">
              <a:rPr lang="nl-NL" smtClean="0"/>
              <a:t>14-11-2023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FA109-9B2C-694C-B65C-8CECA921AACC}" type="slidenum">
              <a:rPr lang="nl-NL" smtClean="0"/>
              <a:t>‹nr.›</a:t>
            </a:fld>
            <a:endParaRPr lang="nl-NL"/>
          </a:p>
        </p:txBody>
      </p:sp>
    </p:spTree>
    <p:extLst>
      <p:ext uri="{BB962C8B-B14F-4D97-AF65-F5344CB8AC3E}">
        <p14:creationId xmlns:p14="http://schemas.microsoft.com/office/powerpoint/2010/main" val="3242444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EFFA109-9B2C-694C-B65C-8CECA921AACC}" type="slidenum">
              <a:rPr lang="nl-NL" smtClean="0"/>
              <a:t>16</a:t>
            </a:fld>
            <a:endParaRPr lang="nl-NL"/>
          </a:p>
        </p:txBody>
      </p:sp>
    </p:spTree>
    <p:extLst>
      <p:ext uri="{BB962C8B-B14F-4D97-AF65-F5344CB8AC3E}">
        <p14:creationId xmlns:p14="http://schemas.microsoft.com/office/powerpoint/2010/main" val="165337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EFFA109-9B2C-694C-B65C-8CECA921AACC}" type="slidenum">
              <a:rPr lang="nl-NL" smtClean="0"/>
              <a:t>17</a:t>
            </a:fld>
            <a:endParaRPr lang="nl-NL"/>
          </a:p>
        </p:txBody>
      </p:sp>
    </p:spTree>
    <p:extLst>
      <p:ext uri="{BB962C8B-B14F-4D97-AF65-F5344CB8AC3E}">
        <p14:creationId xmlns:p14="http://schemas.microsoft.com/office/powerpoint/2010/main" val="253937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en-US"/>
              <a:t>Titelstijl van model bewerken</a:t>
            </a:r>
            <a:endParaRPr lang="nl-NL"/>
          </a:p>
        </p:txBody>
      </p:sp>
      <p:sp>
        <p:nvSpPr>
          <p:cNvPr id="3" name="Sub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Klik om de titelstijl van het model te bewerken</a:t>
            </a:r>
            <a:endParaRPr lang="nl-NL"/>
          </a:p>
        </p:txBody>
      </p:sp>
      <p:sp>
        <p:nvSpPr>
          <p:cNvPr id="4" name="Tijdelijke aanduiding voor datum 3"/>
          <p:cNvSpPr>
            <a:spLocks noGrp="1"/>
          </p:cNvSpPr>
          <p:nvPr>
            <p:ph type="dt" sz="half" idx="10"/>
          </p:nvPr>
        </p:nvSpPr>
        <p:spPr/>
        <p:txBody>
          <a:bodyPr/>
          <a:lstStyle/>
          <a:p>
            <a:fld id="{850C1D1B-36F6-3F42-AADD-9CF31D29FA85}" type="datetimeFigureOut">
              <a:rPr lang="nl-NL" smtClean="0"/>
              <a:t>14-11-2023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A783B9E-D0B9-514B-91A4-E88E85B3F02B}" type="slidenum">
              <a:rPr lang="nl-NL" smtClean="0"/>
              <a:t>‹nr.›</a:t>
            </a:fld>
            <a:endParaRPr lang="nl-NL"/>
          </a:p>
        </p:txBody>
      </p:sp>
    </p:spTree>
    <p:extLst>
      <p:ext uri="{BB962C8B-B14F-4D97-AF65-F5344CB8AC3E}">
        <p14:creationId xmlns:p14="http://schemas.microsoft.com/office/powerpoint/2010/main" val="2606023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850C1D1B-36F6-3F42-AADD-9CF31D29FA85}" type="datetimeFigureOut">
              <a:rPr lang="nl-NL" smtClean="0"/>
              <a:t>14-11-2023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A783B9E-D0B9-514B-91A4-E88E85B3F02B}" type="slidenum">
              <a:rPr lang="nl-NL" smtClean="0"/>
              <a:t>‹nr.›</a:t>
            </a:fld>
            <a:endParaRPr lang="nl-NL"/>
          </a:p>
        </p:txBody>
      </p:sp>
    </p:spTree>
    <p:extLst>
      <p:ext uri="{BB962C8B-B14F-4D97-AF65-F5344CB8AC3E}">
        <p14:creationId xmlns:p14="http://schemas.microsoft.com/office/powerpoint/2010/main" val="465636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en-US"/>
              <a:t>Titelstijl van model bewerken</a:t>
            </a:r>
            <a:endParaRPr lang="nl-NL"/>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850C1D1B-36F6-3F42-AADD-9CF31D29FA85}" type="datetimeFigureOut">
              <a:rPr lang="nl-NL" smtClean="0"/>
              <a:t>14-11-2023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A783B9E-D0B9-514B-91A4-E88E85B3F02B}" type="slidenum">
              <a:rPr lang="nl-NL" smtClean="0"/>
              <a:t>‹nr.›</a:t>
            </a:fld>
            <a:endParaRPr lang="nl-NL"/>
          </a:p>
        </p:txBody>
      </p:sp>
    </p:spTree>
    <p:extLst>
      <p:ext uri="{BB962C8B-B14F-4D97-AF65-F5344CB8AC3E}">
        <p14:creationId xmlns:p14="http://schemas.microsoft.com/office/powerpoint/2010/main" val="154931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idx="1"/>
          </p:nvPr>
        </p:nvSpPr>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850C1D1B-36F6-3F42-AADD-9CF31D29FA85}" type="datetimeFigureOut">
              <a:rPr lang="nl-NL" smtClean="0"/>
              <a:t>14-11-2023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A783B9E-D0B9-514B-91A4-E88E85B3F02B}" type="slidenum">
              <a:rPr lang="nl-NL" smtClean="0"/>
              <a:t>‹nr.›</a:t>
            </a:fld>
            <a:endParaRPr lang="nl-NL"/>
          </a:p>
        </p:txBody>
      </p:sp>
    </p:spTree>
    <p:extLst>
      <p:ext uri="{BB962C8B-B14F-4D97-AF65-F5344CB8AC3E}">
        <p14:creationId xmlns:p14="http://schemas.microsoft.com/office/powerpoint/2010/main" val="346402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en-US"/>
              <a:t>Titelstijl van model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p:txBody>
          <a:bodyPr/>
          <a:lstStyle/>
          <a:p>
            <a:fld id="{850C1D1B-36F6-3F42-AADD-9CF31D29FA85}" type="datetimeFigureOut">
              <a:rPr lang="nl-NL" smtClean="0"/>
              <a:t>14-11-2023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A783B9E-D0B9-514B-91A4-E88E85B3F02B}" type="slidenum">
              <a:rPr lang="nl-NL" smtClean="0"/>
              <a:t>‹nr.›</a:t>
            </a:fld>
            <a:endParaRPr lang="nl-NL"/>
          </a:p>
        </p:txBody>
      </p:sp>
    </p:spTree>
    <p:extLst>
      <p:ext uri="{BB962C8B-B14F-4D97-AF65-F5344CB8AC3E}">
        <p14:creationId xmlns:p14="http://schemas.microsoft.com/office/powerpoint/2010/main" val="2818065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p:txBody>
          <a:bodyPr/>
          <a:lstStyle/>
          <a:p>
            <a:fld id="{850C1D1B-36F6-3F42-AADD-9CF31D29FA85}" type="datetimeFigureOut">
              <a:rPr lang="nl-NL" smtClean="0"/>
              <a:t>14-11-2023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A783B9E-D0B9-514B-91A4-E88E85B3F02B}" type="slidenum">
              <a:rPr lang="nl-NL" smtClean="0"/>
              <a:t>‹nr.›</a:t>
            </a:fld>
            <a:endParaRPr lang="nl-NL"/>
          </a:p>
        </p:txBody>
      </p:sp>
    </p:spTree>
    <p:extLst>
      <p:ext uri="{BB962C8B-B14F-4D97-AF65-F5344CB8AC3E}">
        <p14:creationId xmlns:p14="http://schemas.microsoft.com/office/powerpoint/2010/main" val="130784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Titelstijl van model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p:txBody>
          <a:bodyPr/>
          <a:lstStyle/>
          <a:p>
            <a:fld id="{850C1D1B-36F6-3F42-AADD-9CF31D29FA85}" type="datetimeFigureOut">
              <a:rPr lang="nl-NL" smtClean="0"/>
              <a:t>14-11-2023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A783B9E-D0B9-514B-91A4-E88E85B3F02B}" type="slidenum">
              <a:rPr lang="nl-NL" smtClean="0"/>
              <a:t>‹nr.›</a:t>
            </a:fld>
            <a:endParaRPr lang="nl-NL"/>
          </a:p>
        </p:txBody>
      </p:sp>
    </p:spTree>
    <p:extLst>
      <p:ext uri="{BB962C8B-B14F-4D97-AF65-F5344CB8AC3E}">
        <p14:creationId xmlns:p14="http://schemas.microsoft.com/office/powerpoint/2010/main" val="659602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datum 2"/>
          <p:cNvSpPr>
            <a:spLocks noGrp="1"/>
          </p:cNvSpPr>
          <p:nvPr>
            <p:ph type="dt" sz="half" idx="10"/>
          </p:nvPr>
        </p:nvSpPr>
        <p:spPr/>
        <p:txBody>
          <a:bodyPr/>
          <a:lstStyle/>
          <a:p>
            <a:fld id="{850C1D1B-36F6-3F42-AADD-9CF31D29FA85}" type="datetimeFigureOut">
              <a:rPr lang="nl-NL" smtClean="0"/>
              <a:t>14-11-2023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A783B9E-D0B9-514B-91A4-E88E85B3F02B}" type="slidenum">
              <a:rPr lang="nl-NL" smtClean="0"/>
              <a:t>‹nr.›</a:t>
            </a:fld>
            <a:endParaRPr lang="nl-NL"/>
          </a:p>
        </p:txBody>
      </p:sp>
    </p:spTree>
    <p:extLst>
      <p:ext uri="{BB962C8B-B14F-4D97-AF65-F5344CB8AC3E}">
        <p14:creationId xmlns:p14="http://schemas.microsoft.com/office/powerpoint/2010/main" val="1324225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50C1D1B-36F6-3F42-AADD-9CF31D29FA85}" type="datetimeFigureOut">
              <a:rPr lang="nl-NL" smtClean="0"/>
              <a:t>14-11-2023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A783B9E-D0B9-514B-91A4-E88E85B3F02B}" type="slidenum">
              <a:rPr lang="nl-NL" smtClean="0"/>
              <a:t>‹nr.›</a:t>
            </a:fld>
            <a:endParaRPr lang="nl-NL"/>
          </a:p>
        </p:txBody>
      </p:sp>
    </p:spTree>
    <p:extLst>
      <p:ext uri="{BB962C8B-B14F-4D97-AF65-F5344CB8AC3E}">
        <p14:creationId xmlns:p14="http://schemas.microsoft.com/office/powerpoint/2010/main" val="85397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en-US"/>
              <a:t>Titelstijl van model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850C1D1B-36F6-3F42-AADD-9CF31D29FA85}" type="datetimeFigureOut">
              <a:rPr lang="nl-NL" smtClean="0"/>
              <a:t>14-11-2023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A783B9E-D0B9-514B-91A4-E88E85B3F02B}" type="slidenum">
              <a:rPr lang="nl-NL" smtClean="0"/>
              <a:t>‹nr.›</a:t>
            </a:fld>
            <a:endParaRPr lang="nl-NL"/>
          </a:p>
        </p:txBody>
      </p:sp>
    </p:spTree>
    <p:extLst>
      <p:ext uri="{BB962C8B-B14F-4D97-AF65-F5344CB8AC3E}">
        <p14:creationId xmlns:p14="http://schemas.microsoft.com/office/powerpoint/2010/main" val="1890034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en-US"/>
              <a:t>Titelstijl van model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850C1D1B-36F6-3F42-AADD-9CF31D29FA85}" type="datetimeFigureOut">
              <a:rPr lang="nl-NL" smtClean="0"/>
              <a:t>14-11-2023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A783B9E-D0B9-514B-91A4-E88E85B3F02B}" type="slidenum">
              <a:rPr lang="nl-NL" smtClean="0"/>
              <a:t>‹nr.›</a:t>
            </a:fld>
            <a:endParaRPr lang="nl-NL"/>
          </a:p>
        </p:txBody>
      </p:sp>
    </p:spTree>
    <p:extLst>
      <p:ext uri="{BB962C8B-B14F-4D97-AF65-F5344CB8AC3E}">
        <p14:creationId xmlns:p14="http://schemas.microsoft.com/office/powerpoint/2010/main" val="254586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Titelstijl van model bewerken</a:t>
            </a:r>
            <a:endParaRPr lang="nl-NL"/>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C1D1B-36F6-3F42-AADD-9CF31D29FA85}" type="datetimeFigureOut">
              <a:rPr lang="nl-NL" smtClean="0"/>
              <a:t>14-11-2023</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83B9E-D0B9-514B-91A4-E88E85B3F02B}" type="slidenum">
              <a:rPr lang="nl-NL" smtClean="0"/>
              <a:t>‹nr.›</a:t>
            </a:fld>
            <a:endParaRPr lang="nl-NL"/>
          </a:p>
        </p:txBody>
      </p:sp>
    </p:spTree>
    <p:extLst>
      <p:ext uri="{BB962C8B-B14F-4D97-AF65-F5344CB8AC3E}">
        <p14:creationId xmlns:p14="http://schemas.microsoft.com/office/powerpoint/2010/main" val="2701725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file://localhost/Volumes/Twentie%20werkschijf/%20%20%20%202019/M/MEDIANT/MDT/PPT/BEELD/MDT%20PPT%20REFERAAT%202019%20map/Links/Buy_or_Rent_Catchboxkopie%20grijs.png" TargetMode="Externa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vak 1"/>
          <p:cNvSpPr txBox="1"/>
          <p:nvPr/>
        </p:nvSpPr>
        <p:spPr>
          <a:xfrm>
            <a:off x="1800000" y="1415970"/>
            <a:ext cx="6796654" cy="677108"/>
          </a:xfrm>
          <a:prstGeom prst="rect">
            <a:avLst/>
          </a:prstGeom>
          <a:noFill/>
        </p:spPr>
        <p:txBody>
          <a:bodyPr wrap="square" lIns="0" tIns="0" rIns="0" bIns="0" rtlCol="0">
            <a:spAutoFit/>
          </a:bodyPr>
          <a:lstStyle/>
          <a:p>
            <a:r>
              <a:rPr lang="nl-NL" sz="4400" b="1" dirty="0">
                <a:solidFill>
                  <a:srgbClr val="002749"/>
                </a:solidFill>
              </a:rPr>
              <a:t>Welkom</a:t>
            </a:r>
          </a:p>
        </p:txBody>
      </p:sp>
      <p:sp>
        <p:nvSpPr>
          <p:cNvPr id="4" name="Tekstvak 3">
            <a:extLst>
              <a:ext uri="{FF2B5EF4-FFF2-40B4-BE49-F238E27FC236}">
                <a16:creationId xmlns:a16="http://schemas.microsoft.com/office/drawing/2014/main" id="{1C0C06CC-AC17-9EEA-DE8D-D32FF9C1AAB0}"/>
              </a:ext>
            </a:extLst>
          </p:cNvPr>
          <p:cNvSpPr txBox="1"/>
          <p:nvPr/>
        </p:nvSpPr>
        <p:spPr>
          <a:xfrm>
            <a:off x="1800000" y="2461846"/>
            <a:ext cx="5172300" cy="2246769"/>
          </a:xfrm>
          <a:prstGeom prst="rect">
            <a:avLst/>
          </a:prstGeom>
          <a:noFill/>
        </p:spPr>
        <p:txBody>
          <a:bodyPr wrap="square" rtlCol="0">
            <a:spAutoFit/>
          </a:bodyPr>
          <a:lstStyle/>
          <a:p>
            <a:endParaRPr lang="nl-NL" sz="3200" b="1" dirty="0">
              <a:solidFill>
                <a:srgbClr val="002060"/>
              </a:solidFill>
            </a:endParaRPr>
          </a:p>
          <a:p>
            <a:r>
              <a:rPr lang="nl-NL" sz="5400" b="1" dirty="0">
                <a:solidFill>
                  <a:srgbClr val="002060"/>
                </a:solidFill>
              </a:rPr>
              <a:t>10 jaar </a:t>
            </a:r>
            <a:br>
              <a:rPr lang="nl-NL" sz="5400" b="1" dirty="0">
                <a:solidFill>
                  <a:srgbClr val="002060"/>
                </a:solidFill>
              </a:rPr>
            </a:br>
            <a:r>
              <a:rPr lang="nl-NL" sz="5400" b="1" dirty="0">
                <a:solidFill>
                  <a:srgbClr val="002060"/>
                </a:solidFill>
              </a:rPr>
              <a:t>Bureau Herstel!</a:t>
            </a:r>
          </a:p>
        </p:txBody>
      </p:sp>
      <p:pic>
        <p:nvPicPr>
          <p:cNvPr id="6" name="Afbeelding 5" descr="Afbeelding met tekst, Graphics, clipart, Lettertype&#10;&#10;Automatisch gegenereerde beschrijving">
            <a:extLst>
              <a:ext uri="{FF2B5EF4-FFF2-40B4-BE49-F238E27FC236}">
                <a16:creationId xmlns:a16="http://schemas.microsoft.com/office/drawing/2014/main" id="{93C934E5-1B3F-06B6-8B18-212853FFF231}"/>
              </a:ext>
            </a:extLst>
          </p:cNvPr>
          <p:cNvPicPr>
            <a:picLocks noChangeAspect="1"/>
          </p:cNvPicPr>
          <p:nvPr/>
        </p:nvPicPr>
        <p:blipFill>
          <a:blip r:embed="rId3"/>
          <a:stretch>
            <a:fillRect/>
          </a:stretch>
        </p:blipFill>
        <p:spPr>
          <a:xfrm>
            <a:off x="8396152" y="3158947"/>
            <a:ext cx="2790825" cy="1638300"/>
          </a:xfrm>
          <a:prstGeom prst="rect">
            <a:avLst/>
          </a:prstGeom>
        </p:spPr>
      </p:pic>
      <p:pic>
        <p:nvPicPr>
          <p:cNvPr id="8" name="Afbeelding 7" descr="Afbeelding met Kinderkunst, Kleurrijkheid&#10;&#10;Automatisch gegenereerde beschrijving">
            <a:extLst>
              <a:ext uri="{FF2B5EF4-FFF2-40B4-BE49-F238E27FC236}">
                <a16:creationId xmlns:a16="http://schemas.microsoft.com/office/drawing/2014/main" id="{F9F4ED15-DC08-7303-4B24-407490A2AD3F}"/>
              </a:ext>
            </a:extLst>
          </p:cNvPr>
          <p:cNvPicPr>
            <a:picLocks noChangeAspect="1"/>
          </p:cNvPicPr>
          <p:nvPr/>
        </p:nvPicPr>
        <p:blipFill>
          <a:blip r:embed="rId4"/>
          <a:stretch>
            <a:fillRect/>
          </a:stretch>
        </p:blipFill>
        <p:spPr>
          <a:xfrm>
            <a:off x="4731398" y="227685"/>
            <a:ext cx="7329509" cy="1865393"/>
          </a:xfrm>
          <a:prstGeom prst="rect">
            <a:avLst/>
          </a:prstGeom>
        </p:spPr>
      </p:pic>
    </p:spTree>
    <p:extLst>
      <p:ext uri="{BB962C8B-B14F-4D97-AF65-F5344CB8AC3E}">
        <p14:creationId xmlns:p14="http://schemas.microsoft.com/office/powerpoint/2010/main" val="347125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Bureau Herstel; vandaag de dag</a:t>
            </a:r>
          </a:p>
        </p:txBody>
      </p:sp>
      <p:sp>
        <p:nvSpPr>
          <p:cNvPr id="3" name="Tijdelijke aanduiding voor inhoud 2"/>
          <p:cNvSpPr>
            <a:spLocks noGrp="1"/>
          </p:cNvSpPr>
          <p:nvPr>
            <p:ph idx="1"/>
          </p:nvPr>
        </p:nvSpPr>
        <p:spPr>
          <a:xfrm>
            <a:off x="1253764" y="1197205"/>
            <a:ext cx="10328635" cy="4928960"/>
          </a:xfrm>
        </p:spPr>
        <p:txBody>
          <a:bodyPr>
            <a:normAutofit/>
          </a:bodyPr>
          <a:lstStyle/>
          <a:p>
            <a:pPr marL="0" indent="0">
              <a:buNone/>
            </a:pPr>
            <a:endParaRPr lang="nl-NL" dirty="0"/>
          </a:p>
          <a:p>
            <a:pPr marL="0" indent="0">
              <a:buNone/>
            </a:pPr>
            <a:r>
              <a:rPr lang="nl-NL" dirty="0"/>
              <a:t>Herstelwerkgroepen</a:t>
            </a:r>
          </a:p>
          <a:p>
            <a:pPr marL="0" indent="0">
              <a:buNone/>
            </a:pPr>
            <a:r>
              <a:rPr lang="nl-NL" dirty="0"/>
              <a:t>- Vrouwen met autisme</a:t>
            </a:r>
          </a:p>
          <a:p>
            <a:pPr marL="0" indent="0">
              <a:buNone/>
            </a:pPr>
            <a:r>
              <a:rPr lang="nl-NL" dirty="0"/>
              <a:t>- Jeugd en jongvolwassenen</a:t>
            </a:r>
          </a:p>
        </p:txBody>
      </p:sp>
      <p:pic>
        <p:nvPicPr>
          <p:cNvPr id="5" name="Afbeelding 4" descr="Afbeelding met tekst, Graphics, clipart, Lettertype&#10;&#10;Automatisch gegenereerde beschrijving">
            <a:extLst>
              <a:ext uri="{FF2B5EF4-FFF2-40B4-BE49-F238E27FC236}">
                <a16:creationId xmlns:a16="http://schemas.microsoft.com/office/drawing/2014/main" id="{B7681192-E1AB-1F61-98FE-552745BDA90F}"/>
              </a:ext>
            </a:extLst>
          </p:cNvPr>
          <p:cNvPicPr>
            <a:picLocks noChangeAspect="1"/>
          </p:cNvPicPr>
          <p:nvPr/>
        </p:nvPicPr>
        <p:blipFill>
          <a:blip r:embed="rId2"/>
          <a:stretch>
            <a:fillRect/>
          </a:stretch>
        </p:blipFill>
        <p:spPr>
          <a:xfrm>
            <a:off x="9322828" y="4157296"/>
            <a:ext cx="2790825" cy="1638300"/>
          </a:xfrm>
          <a:prstGeom prst="rect">
            <a:avLst/>
          </a:prstGeom>
        </p:spPr>
      </p:pic>
    </p:spTree>
    <p:extLst>
      <p:ext uri="{BB962C8B-B14F-4D97-AF65-F5344CB8AC3E}">
        <p14:creationId xmlns:p14="http://schemas.microsoft.com/office/powerpoint/2010/main" val="3183325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Bureau Herstel; vandaag de dag</a:t>
            </a:r>
          </a:p>
        </p:txBody>
      </p:sp>
      <p:sp>
        <p:nvSpPr>
          <p:cNvPr id="3" name="Tijdelijke aanduiding voor inhoud 2"/>
          <p:cNvSpPr>
            <a:spLocks noGrp="1"/>
          </p:cNvSpPr>
          <p:nvPr>
            <p:ph idx="1"/>
          </p:nvPr>
        </p:nvSpPr>
        <p:spPr>
          <a:xfrm>
            <a:off x="1253764" y="1197205"/>
            <a:ext cx="10328635" cy="4928960"/>
          </a:xfrm>
        </p:spPr>
        <p:txBody>
          <a:bodyPr>
            <a:normAutofit/>
          </a:bodyPr>
          <a:lstStyle/>
          <a:p>
            <a:pPr marL="0" indent="0">
              <a:buNone/>
            </a:pPr>
            <a:endParaRPr lang="nl-NL" dirty="0"/>
          </a:p>
          <a:p>
            <a:pPr marL="0" indent="0">
              <a:buNone/>
            </a:pPr>
            <a:r>
              <a:rPr lang="nl-NL" dirty="0"/>
              <a:t>Ander aanbod</a:t>
            </a:r>
          </a:p>
          <a:p>
            <a:pPr marL="0" indent="0">
              <a:buNone/>
            </a:pPr>
            <a:r>
              <a:rPr lang="nl-NL" dirty="0"/>
              <a:t>- Maandelijkse inloopavond familie en naasten</a:t>
            </a:r>
          </a:p>
          <a:p>
            <a:pPr marL="0" indent="0">
              <a:buNone/>
            </a:pPr>
            <a:r>
              <a:rPr lang="nl-NL" dirty="0"/>
              <a:t>- Wekelijkse thema ontmoetingen</a:t>
            </a:r>
          </a:p>
          <a:p>
            <a:pPr marL="0" indent="0">
              <a:buNone/>
            </a:pPr>
            <a:r>
              <a:rPr lang="nl-NL" dirty="0"/>
              <a:t>- Dagelijkse koffie inloop</a:t>
            </a:r>
          </a:p>
        </p:txBody>
      </p:sp>
      <p:pic>
        <p:nvPicPr>
          <p:cNvPr id="5" name="Afbeelding 4" descr="Afbeelding met tekst, Graphics, clipart, Lettertype&#10;&#10;Automatisch gegenereerde beschrijving">
            <a:extLst>
              <a:ext uri="{FF2B5EF4-FFF2-40B4-BE49-F238E27FC236}">
                <a16:creationId xmlns:a16="http://schemas.microsoft.com/office/drawing/2014/main" id="{B7681192-E1AB-1F61-98FE-552745BDA90F}"/>
              </a:ext>
            </a:extLst>
          </p:cNvPr>
          <p:cNvPicPr>
            <a:picLocks noChangeAspect="1"/>
          </p:cNvPicPr>
          <p:nvPr/>
        </p:nvPicPr>
        <p:blipFill>
          <a:blip r:embed="rId2"/>
          <a:stretch>
            <a:fillRect/>
          </a:stretch>
        </p:blipFill>
        <p:spPr>
          <a:xfrm>
            <a:off x="9322828" y="4157296"/>
            <a:ext cx="2790825" cy="1638300"/>
          </a:xfrm>
          <a:prstGeom prst="rect">
            <a:avLst/>
          </a:prstGeom>
        </p:spPr>
      </p:pic>
    </p:spTree>
    <p:extLst>
      <p:ext uri="{BB962C8B-B14F-4D97-AF65-F5344CB8AC3E}">
        <p14:creationId xmlns:p14="http://schemas.microsoft.com/office/powerpoint/2010/main" val="4293455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Bureau Herstel; een blik naar de toekomst</a:t>
            </a:r>
          </a:p>
        </p:txBody>
      </p:sp>
      <p:sp>
        <p:nvSpPr>
          <p:cNvPr id="3" name="Tijdelijke aanduiding voor inhoud 2"/>
          <p:cNvSpPr>
            <a:spLocks noGrp="1"/>
          </p:cNvSpPr>
          <p:nvPr>
            <p:ph idx="1"/>
          </p:nvPr>
        </p:nvSpPr>
        <p:spPr/>
        <p:txBody>
          <a:bodyPr/>
          <a:lstStyle/>
          <a:p>
            <a:r>
              <a:rPr lang="nl-NL" dirty="0"/>
              <a:t>Intern</a:t>
            </a:r>
          </a:p>
          <a:p>
            <a:r>
              <a:rPr lang="nl-NL" dirty="0"/>
              <a:t>- Afdelingen kennen het aanbod van Bureau Herstel</a:t>
            </a:r>
          </a:p>
          <a:p>
            <a:r>
              <a:rPr lang="nl-NL" dirty="0"/>
              <a:t>- Afdelingen weten Bureau Herstel rondom inzet van (F)ED te 		  vinden</a:t>
            </a:r>
          </a:p>
          <a:p>
            <a:r>
              <a:rPr lang="nl-NL" dirty="0"/>
              <a:t>- Cliënten stromen door </a:t>
            </a:r>
          </a:p>
          <a:p>
            <a:r>
              <a:rPr lang="nl-NL" dirty="0"/>
              <a:t>- Cliënten hebben toegang tot (F)ED indien</a:t>
            </a:r>
            <a:br>
              <a:rPr lang="nl-NL" dirty="0"/>
            </a:br>
            <a:r>
              <a:rPr lang="nl-NL" dirty="0"/>
              <a:t>	  gewenst</a:t>
            </a:r>
          </a:p>
          <a:p>
            <a:r>
              <a:rPr lang="nl-NL" sz="1200" dirty="0"/>
              <a:t>- </a:t>
            </a:r>
          </a:p>
          <a:p>
            <a:endParaRPr lang="nl-NL" dirty="0"/>
          </a:p>
        </p:txBody>
      </p:sp>
      <p:pic>
        <p:nvPicPr>
          <p:cNvPr id="5" name="Afbeelding 4" descr="Afbeelding met tekst, Graphics, clipart, Lettertype&#10;&#10;Automatisch gegenereerde beschrijving">
            <a:extLst>
              <a:ext uri="{FF2B5EF4-FFF2-40B4-BE49-F238E27FC236}">
                <a16:creationId xmlns:a16="http://schemas.microsoft.com/office/drawing/2014/main" id="{A1B4993A-77D5-6B74-B499-693F11C711A1}"/>
              </a:ext>
            </a:extLst>
          </p:cNvPr>
          <p:cNvPicPr>
            <a:picLocks noChangeAspect="1"/>
          </p:cNvPicPr>
          <p:nvPr/>
        </p:nvPicPr>
        <p:blipFill>
          <a:blip r:embed="rId2"/>
          <a:stretch>
            <a:fillRect/>
          </a:stretch>
        </p:blipFill>
        <p:spPr>
          <a:xfrm>
            <a:off x="9302732" y="4177393"/>
            <a:ext cx="2790825" cy="1638300"/>
          </a:xfrm>
          <a:prstGeom prst="rect">
            <a:avLst/>
          </a:prstGeom>
        </p:spPr>
      </p:pic>
    </p:spTree>
    <p:extLst>
      <p:ext uri="{BB962C8B-B14F-4D97-AF65-F5344CB8AC3E}">
        <p14:creationId xmlns:p14="http://schemas.microsoft.com/office/powerpoint/2010/main" val="2124958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Bureau Herstel; een blik naar de toekomst</a:t>
            </a:r>
          </a:p>
        </p:txBody>
      </p:sp>
      <p:sp>
        <p:nvSpPr>
          <p:cNvPr id="3" name="Tijdelijke aanduiding voor inhoud 2"/>
          <p:cNvSpPr>
            <a:spLocks noGrp="1"/>
          </p:cNvSpPr>
          <p:nvPr>
            <p:ph idx="1"/>
          </p:nvPr>
        </p:nvSpPr>
        <p:spPr>
          <a:xfrm>
            <a:off x="1272618" y="1600201"/>
            <a:ext cx="10309781" cy="4008747"/>
          </a:xfrm>
        </p:spPr>
        <p:txBody>
          <a:bodyPr>
            <a:normAutofit lnSpcReduction="10000"/>
          </a:bodyPr>
          <a:lstStyle/>
          <a:p>
            <a:pPr marL="0" indent="0">
              <a:buNone/>
            </a:pPr>
            <a:r>
              <a:rPr lang="nl-NL" dirty="0"/>
              <a:t>Extern</a:t>
            </a:r>
          </a:p>
          <a:p>
            <a:pPr marL="0" indent="0">
              <a:buNone/>
            </a:pPr>
            <a:r>
              <a:rPr lang="nl-NL" dirty="0"/>
              <a:t>- Bureau Herstel is bekend in het sociale domein</a:t>
            </a:r>
          </a:p>
          <a:p>
            <a:pPr marL="0" indent="0">
              <a:buNone/>
            </a:pPr>
            <a:r>
              <a:rPr lang="nl-NL" dirty="0"/>
              <a:t>- (F)ED sluiten aan bij bestaande inlopen</a:t>
            </a:r>
          </a:p>
          <a:p>
            <a:pPr marL="0" indent="0">
              <a:buNone/>
            </a:pPr>
            <a:r>
              <a:rPr lang="nl-NL" dirty="0"/>
              <a:t>- Er is samenwerking met externe partijen</a:t>
            </a:r>
          </a:p>
          <a:p>
            <a:pPr marL="0" indent="0">
              <a:buNone/>
            </a:pPr>
            <a:r>
              <a:rPr lang="nl-NL" dirty="0"/>
              <a:t>- Er is aanbod voor EPA doelgroep in het </a:t>
            </a:r>
            <a:br>
              <a:rPr lang="nl-NL" dirty="0"/>
            </a:br>
            <a:r>
              <a:rPr lang="nl-NL" dirty="0"/>
              <a:t>	  sociale domein </a:t>
            </a:r>
          </a:p>
          <a:p>
            <a:pPr marL="0" indent="0">
              <a:buNone/>
            </a:pPr>
            <a:r>
              <a:rPr lang="nl-NL" dirty="0"/>
              <a:t>- Integraal Zorg Akkoord</a:t>
            </a:r>
          </a:p>
          <a:p>
            <a:pPr marL="0" indent="0">
              <a:buNone/>
            </a:pPr>
            <a:r>
              <a:rPr lang="nl-NL" sz="1200" dirty="0"/>
              <a:t>- </a:t>
            </a:r>
          </a:p>
          <a:p>
            <a:endParaRPr lang="nl-NL" dirty="0"/>
          </a:p>
        </p:txBody>
      </p:sp>
      <p:pic>
        <p:nvPicPr>
          <p:cNvPr id="5" name="Afbeelding 4" descr="Afbeelding met tekst, Graphics, clipart, Lettertype&#10;&#10;Automatisch gegenereerde beschrijving">
            <a:extLst>
              <a:ext uri="{FF2B5EF4-FFF2-40B4-BE49-F238E27FC236}">
                <a16:creationId xmlns:a16="http://schemas.microsoft.com/office/drawing/2014/main" id="{A1B4993A-77D5-6B74-B499-693F11C711A1}"/>
              </a:ext>
            </a:extLst>
          </p:cNvPr>
          <p:cNvPicPr>
            <a:picLocks noChangeAspect="1"/>
          </p:cNvPicPr>
          <p:nvPr/>
        </p:nvPicPr>
        <p:blipFill>
          <a:blip r:embed="rId2"/>
          <a:stretch>
            <a:fillRect/>
          </a:stretch>
        </p:blipFill>
        <p:spPr>
          <a:xfrm>
            <a:off x="9302732" y="4177393"/>
            <a:ext cx="2790825" cy="1638300"/>
          </a:xfrm>
          <a:prstGeom prst="rect">
            <a:avLst/>
          </a:prstGeom>
        </p:spPr>
      </p:pic>
    </p:spTree>
    <p:extLst>
      <p:ext uri="{BB962C8B-B14F-4D97-AF65-F5344CB8AC3E}">
        <p14:creationId xmlns:p14="http://schemas.microsoft.com/office/powerpoint/2010/main" val="818842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6B4569-8596-8512-9919-21BE086EF9F2}"/>
              </a:ext>
            </a:extLst>
          </p:cNvPr>
          <p:cNvSpPr>
            <a:spLocks noGrp="1"/>
          </p:cNvSpPr>
          <p:nvPr>
            <p:ph type="title"/>
          </p:nvPr>
        </p:nvSpPr>
        <p:spPr>
          <a:xfrm>
            <a:off x="1014952" y="123809"/>
            <a:ext cx="10972800" cy="1143000"/>
          </a:xfrm>
        </p:spPr>
        <p:txBody>
          <a:bodyPr/>
          <a:lstStyle/>
          <a:p>
            <a:r>
              <a:rPr lang="nl-NL" dirty="0"/>
              <a:t>Bureau Herstel online</a:t>
            </a:r>
          </a:p>
        </p:txBody>
      </p:sp>
      <p:pic>
        <p:nvPicPr>
          <p:cNvPr id="5" name="Tijdelijke aanduiding voor inhoud 4" descr="Afbeelding met Graphics, Kleurrijkheid, symbool, logo&#10;&#10;Automatisch gegenereerde beschrijving">
            <a:extLst>
              <a:ext uri="{FF2B5EF4-FFF2-40B4-BE49-F238E27FC236}">
                <a16:creationId xmlns:a16="http://schemas.microsoft.com/office/drawing/2014/main" id="{79558AE0-99EF-F907-9999-EB0DE32D6367}"/>
              </a:ext>
            </a:extLst>
          </p:cNvPr>
          <p:cNvPicPr>
            <a:picLocks noGrp="1" noChangeAspect="1"/>
          </p:cNvPicPr>
          <p:nvPr>
            <p:ph idx="1"/>
          </p:nvPr>
        </p:nvPicPr>
        <p:blipFill>
          <a:blip r:embed="rId2"/>
          <a:stretch>
            <a:fillRect/>
          </a:stretch>
        </p:blipFill>
        <p:spPr>
          <a:xfrm>
            <a:off x="1349953" y="1417638"/>
            <a:ext cx="1562100" cy="1562100"/>
          </a:xfrm>
        </p:spPr>
      </p:pic>
      <p:pic>
        <p:nvPicPr>
          <p:cNvPr id="7" name="Afbeelding 6" descr="Afbeelding met symbool, logo, Lettertype&#10;&#10;Automatisch gegenereerde beschrijving">
            <a:extLst>
              <a:ext uri="{FF2B5EF4-FFF2-40B4-BE49-F238E27FC236}">
                <a16:creationId xmlns:a16="http://schemas.microsoft.com/office/drawing/2014/main" id="{1276BDFF-FDFF-06D9-CB35-288BA4E560B0}"/>
              </a:ext>
            </a:extLst>
          </p:cNvPr>
          <p:cNvPicPr>
            <a:picLocks noChangeAspect="1"/>
          </p:cNvPicPr>
          <p:nvPr/>
        </p:nvPicPr>
        <p:blipFill>
          <a:blip r:embed="rId3"/>
          <a:stretch>
            <a:fillRect/>
          </a:stretch>
        </p:blipFill>
        <p:spPr>
          <a:xfrm>
            <a:off x="1349953" y="3636390"/>
            <a:ext cx="1562100" cy="1562100"/>
          </a:xfrm>
          <a:prstGeom prst="rect">
            <a:avLst/>
          </a:prstGeom>
        </p:spPr>
      </p:pic>
      <p:sp>
        <p:nvSpPr>
          <p:cNvPr id="8" name="Tekstvak 7">
            <a:extLst>
              <a:ext uri="{FF2B5EF4-FFF2-40B4-BE49-F238E27FC236}">
                <a16:creationId xmlns:a16="http://schemas.microsoft.com/office/drawing/2014/main" id="{2AF17F3E-FE4D-A037-C05E-356A3B79DB6E}"/>
              </a:ext>
            </a:extLst>
          </p:cNvPr>
          <p:cNvSpPr txBox="1"/>
          <p:nvPr/>
        </p:nvSpPr>
        <p:spPr>
          <a:xfrm>
            <a:off x="3289955" y="1555423"/>
            <a:ext cx="6174556" cy="584775"/>
          </a:xfrm>
          <a:prstGeom prst="rect">
            <a:avLst/>
          </a:prstGeom>
          <a:noFill/>
        </p:spPr>
        <p:txBody>
          <a:bodyPr wrap="square" rtlCol="0">
            <a:spAutoFit/>
          </a:bodyPr>
          <a:lstStyle/>
          <a:p>
            <a:r>
              <a:rPr lang="nl-NL" sz="3200" dirty="0"/>
              <a:t>@bureauherstelenschede</a:t>
            </a:r>
          </a:p>
        </p:txBody>
      </p:sp>
      <p:sp>
        <p:nvSpPr>
          <p:cNvPr id="9" name="Tekstvak 8">
            <a:extLst>
              <a:ext uri="{FF2B5EF4-FFF2-40B4-BE49-F238E27FC236}">
                <a16:creationId xmlns:a16="http://schemas.microsoft.com/office/drawing/2014/main" id="{05398433-AD33-83D2-F26B-3BEE5F65D08E}"/>
              </a:ext>
            </a:extLst>
          </p:cNvPr>
          <p:cNvSpPr txBox="1"/>
          <p:nvPr/>
        </p:nvSpPr>
        <p:spPr>
          <a:xfrm>
            <a:off x="3384223" y="3742441"/>
            <a:ext cx="4619134" cy="584775"/>
          </a:xfrm>
          <a:prstGeom prst="rect">
            <a:avLst/>
          </a:prstGeom>
          <a:noFill/>
        </p:spPr>
        <p:txBody>
          <a:bodyPr wrap="square" rtlCol="0">
            <a:spAutoFit/>
          </a:bodyPr>
          <a:lstStyle/>
          <a:p>
            <a:r>
              <a:rPr lang="nl-NL" sz="3200" dirty="0"/>
              <a:t>@bureauherstelenschede</a:t>
            </a:r>
          </a:p>
        </p:txBody>
      </p:sp>
      <p:pic>
        <p:nvPicPr>
          <p:cNvPr id="11" name="Afbeelding 10" descr="Afbeelding met tekst, Graphics, clipart, Lettertype&#10;&#10;Automatisch gegenereerde beschrijving">
            <a:extLst>
              <a:ext uri="{FF2B5EF4-FFF2-40B4-BE49-F238E27FC236}">
                <a16:creationId xmlns:a16="http://schemas.microsoft.com/office/drawing/2014/main" id="{EB1BF6B7-0687-CB68-C46B-EDC755121ABA}"/>
              </a:ext>
            </a:extLst>
          </p:cNvPr>
          <p:cNvPicPr>
            <a:picLocks noChangeAspect="1"/>
          </p:cNvPicPr>
          <p:nvPr/>
        </p:nvPicPr>
        <p:blipFill>
          <a:blip r:embed="rId4"/>
          <a:stretch>
            <a:fillRect/>
          </a:stretch>
        </p:blipFill>
        <p:spPr>
          <a:xfrm>
            <a:off x="9272587" y="4180324"/>
            <a:ext cx="2790825" cy="1638300"/>
          </a:xfrm>
          <a:prstGeom prst="rect">
            <a:avLst/>
          </a:prstGeom>
        </p:spPr>
      </p:pic>
    </p:spTree>
    <p:extLst>
      <p:ext uri="{BB962C8B-B14F-4D97-AF65-F5344CB8AC3E}">
        <p14:creationId xmlns:p14="http://schemas.microsoft.com/office/powerpoint/2010/main" val="3682701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384BC7-CCEA-3AC6-287F-061EF21246DB}"/>
              </a:ext>
            </a:extLst>
          </p:cNvPr>
          <p:cNvSpPr>
            <a:spLocks noGrp="1"/>
          </p:cNvSpPr>
          <p:nvPr>
            <p:ph type="title"/>
          </p:nvPr>
        </p:nvSpPr>
        <p:spPr/>
        <p:txBody>
          <a:bodyPr/>
          <a:lstStyle/>
          <a:p>
            <a:r>
              <a:rPr lang="nl-NL" dirty="0"/>
              <a:t>Bureau Herstel online</a:t>
            </a:r>
          </a:p>
        </p:txBody>
      </p:sp>
      <p:sp>
        <p:nvSpPr>
          <p:cNvPr id="3" name="Tijdelijke aanduiding voor inhoud 2">
            <a:extLst>
              <a:ext uri="{FF2B5EF4-FFF2-40B4-BE49-F238E27FC236}">
                <a16:creationId xmlns:a16="http://schemas.microsoft.com/office/drawing/2014/main" id="{53573AB5-336B-5E5C-822F-59DEEF7FFE40}"/>
              </a:ext>
            </a:extLst>
          </p:cNvPr>
          <p:cNvSpPr>
            <a:spLocks noGrp="1"/>
          </p:cNvSpPr>
          <p:nvPr>
            <p:ph idx="1"/>
          </p:nvPr>
        </p:nvSpPr>
        <p:spPr/>
        <p:txBody>
          <a:bodyPr/>
          <a:lstStyle/>
          <a:p>
            <a:r>
              <a:rPr lang="nl-NL" dirty="0"/>
              <a:t>Onze nieuwe website</a:t>
            </a:r>
          </a:p>
          <a:p>
            <a:r>
              <a:rPr lang="nl-NL" dirty="0">
                <a:hlinkClick r:id="rId2" action="ppaction://hlinksldjump"/>
              </a:rPr>
              <a:t>www.bureauherstel.nl</a:t>
            </a:r>
            <a:endParaRPr lang="nl-NL" dirty="0"/>
          </a:p>
        </p:txBody>
      </p:sp>
      <p:pic>
        <p:nvPicPr>
          <p:cNvPr id="5" name="Afbeelding 4" descr="Afbeelding met tekst, Graphics, clipart, Lettertype&#10;&#10;Automatisch gegenereerde beschrijving">
            <a:extLst>
              <a:ext uri="{FF2B5EF4-FFF2-40B4-BE49-F238E27FC236}">
                <a16:creationId xmlns:a16="http://schemas.microsoft.com/office/drawing/2014/main" id="{319C42EA-E789-8E74-F275-87B89F807E6C}"/>
              </a:ext>
            </a:extLst>
          </p:cNvPr>
          <p:cNvPicPr>
            <a:picLocks noChangeAspect="1"/>
          </p:cNvPicPr>
          <p:nvPr/>
        </p:nvPicPr>
        <p:blipFill>
          <a:blip r:embed="rId3"/>
          <a:stretch>
            <a:fillRect/>
          </a:stretch>
        </p:blipFill>
        <p:spPr>
          <a:xfrm>
            <a:off x="9272587" y="4167345"/>
            <a:ext cx="2790825" cy="1638300"/>
          </a:xfrm>
          <a:prstGeom prst="rect">
            <a:avLst/>
          </a:prstGeom>
        </p:spPr>
      </p:pic>
    </p:spTree>
    <p:extLst>
      <p:ext uri="{BB962C8B-B14F-4D97-AF65-F5344CB8AC3E}">
        <p14:creationId xmlns:p14="http://schemas.microsoft.com/office/powerpoint/2010/main" val="3295490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Buy_or_Rent_Catchboxkopie grijs.png" descr="/Volumes/Twentie werkschijf/    2019/M/MEDIANT/MDT/PPT/BEELD/MDT PPT REFERAAT 2019 map/Links/Buy_or_Rent_Catchboxkopie grijs.png"/>
          <p:cNvPicPr>
            <a:picLocks noChangeAspect="1"/>
          </p:cNvPicPr>
          <p:nvPr/>
        </p:nvPicPr>
        <p:blipFill rotWithShape="1">
          <a:blip r:embed="rId4" r:link="rId5">
            <a:alphaModFix amt="85000"/>
            <a:extLst>
              <a:ext uri="{28A0092B-C50C-407E-A947-70E740481C1C}">
                <a14:useLocalDpi xmlns:a14="http://schemas.microsoft.com/office/drawing/2010/main" val="0"/>
              </a:ext>
            </a:extLst>
          </a:blip>
          <a:srcRect l="-209" r="209"/>
          <a:stretch>
            <a:fillRect/>
          </a:stretch>
        </p:blipFill>
        <p:spPr>
          <a:xfrm>
            <a:off x="3039035" y="1912631"/>
            <a:ext cx="9135430" cy="4299725"/>
          </a:xfrm>
          <a:prstGeom prst="rect">
            <a:avLst/>
          </a:prstGeom>
        </p:spPr>
      </p:pic>
      <p:sp>
        <p:nvSpPr>
          <p:cNvPr id="2" name="Tekstvak 1"/>
          <p:cNvSpPr txBox="1"/>
          <p:nvPr/>
        </p:nvSpPr>
        <p:spPr>
          <a:xfrm>
            <a:off x="1800000" y="720000"/>
            <a:ext cx="4622800" cy="677108"/>
          </a:xfrm>
          <a:prstGeom prst="rect">
            <a:avLst/>
          </a:prstGeom>
          <a:noFill/>
        </p:spPr>
        <p:txBody>
          <a:bodyPr wrap="square" lIns="0" tIns="0" rIns="0" bIns="0" rtlCol="0">
            <a:spAutoFit/>
          </a:bodyPr>
          <a:lstStyle/>
          <a:p>
            <a:r>
              <a:rPr lang="nl-NL" sz="4400" b="1" dirty="0">
                <a:solidFill>
                  <a:srgbClr val="002749"/>
                </a:solidFill>
              </a:rPr>
              <a:t>Discussie / vragen</a:t>
            </a:r>
            <a:endParaRPr lang="nl-NL" sz="4400" b="1" dirty="0">
              <a:solidFill>
                <a:schemeClr val="accent1">
                  <a:lumMod val="50000"/>
                </a:schemeClr>
              </a:solidFill>
            </a:endParaRPr>
          </a:p>
        </p:txBody>
      </p:sp>
    </p:spTree>
    <p:extLst>
      <p:ext uri="{BB962C8B-B14F-4D97-AF65-F5344CB8AC3E}">
        <p14:creationId xmlns:p14="http://schemas.microsoft.com/office/powerpoint/2010/main" val="3729694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3080621.psd" descr="/Volumes/Twentie werkschijf/    2019/M/MEDIANT/MDT/PPT/BEELD/MDT PPT REFERAAT 2019 map/Links/P3080621.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154" y="2263168"/>
            <a:ext cx="3435846" cy="4581128"/>
          </a:xfrm>
          <a:prstGeom prst="rect">
            <a:avLst/>
          </a:prstGeom>
        </p:spPr>
      </p:pic>
      <p:sp>
        <p:nvSpPr>
          <p:cNvPr id="2" name="Tekstvak 1"/>
          <p:cNvSpPr txBox="1"/>
          <p:nvPr/>
        </p:nvSpPr>
        <p:spPr>
          <a:xfrm>
            <a:off x="1800000" y="720000"/>
            <a:ext cx="4622800" cy="677108"/>
          </a:xfrm>
          <a:prstGeom prst="rect">
            <a:avLst/>
          </a:prstGeom>
          <a:noFill/>
        </p:spPr>
        <p:txBody>
          <a:bodyPr wrap="square" lIns="0" tIns="0" rIns="0" bIns="0" rtlCol="0">
            <a:spAutoFit/>
          </a:bodyPr>
          <a:lstStyle/>
          <a:p>
            <a:r>
              <a:rPr lang="nl-NL" sz="4400" b="1" dirty="0">
                <a:solidFill>
                  <a:schemeClr val="bg1"/>
                </a:solidFill>
              </a:rPr>
              <a:t>Afsluiting</a:t>
            </a:r>
          </a:p>
        </p:txBody>
      </p:sp>
      <p:sp>
        <p:nvSpPr>
          <p:cNvPr id="4" name="Tekstvak 3">
            <a:extLst>
              <a:ext uri="{FF2B5EF4-FFF2-40B4-BE49-F238E27FC236}">
                <a16:creationId xmlns:a16="http://schemas.microsoft.com/office/drawing/2014/main" id="{5AED7979-6C97-9834-0997-DAE736D42EAA}"/>
              </a:ext>
            </a:extLst>
          </p:cNvPr>
          <p:cNvSpPr txBox="1"/>
          <p:nvPr/>
        </p:nvSpPr>
        <p:spPr>
          <a:xfrm>
            <a:off x="1717964" y="2152073"/>
            <a:ext cx="7305963" cy="1815882"/>
          </a:xfrm>
          <a:prstGeom prst="rect">
            <a:avLst/>
          </a:prstGeom>
          <a:noFill/>
        </p:spPr>
        <p:txBody>
          <a:bodyPr wrap="square" rtlCol="0">
            <a:spAutoFit/>
          </a:bodyPr>
          <a:lstStyle/>
          <a:p>
            <a:r>
              <a:rPr lang="nl-NL" sz="2800" dirty="0"/>
              <a:t>Thema 12 december a.s.;</a:t>
            </a:r>
          </a:p>
          <a:p>
            <a:endParaRPr lang="nl-NL" sz="2800" dirty="0"/>
          </a:p>
          <a:p>
            <a:r>
              <a:rPr lang="nl-NL" sz="2800" dirty="0"/>
              <a:t>“</a:t>
            </a:r>
            <a:r>
              <a:rPr lang="nl-NL" sz="2800" i="1" dirty="0"/>
              <a:t>De behandeling van zelfbeeld als </a:t>
            </a:r>
            <a:r>
              <a:rPr lang="nl-NL" sz="2800" i="1" dirty="0" err="1"/>
              <a:t>transdiagnostische</a:t>
            </a:r>
            <a:r>
              <a:rPr lang="nl-NL" sz="2800" i="1" dirty="0"/>
              <a:t> factor”</a:t>
            </a:r>
          </a:p>
        </p:txBody>
      </p:sp>
    </p:spTree>
    <p:extLst>
      <p:ext uri="{BB962C8B-B14F-4D97-AF65-F5344CB8AC3E}">
        <p14:creationId xmlns:p14="http://schemas.microsoft.com/office/powerpoint/2010/main" val="1957234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276350" y="720000"/>
            <a:ext cx="8734425" cy="4708981"/>
          </a:xfrm>
          <a:prstGeom prst="rect">
            <a:avLst/>
          </a:prstGeom>
          <a:noFill/>
        </p:spPr>
        <p:txBody>
          <a:bodyPr wrap="square" lIns="0" tIns="0" rIns="0" bIns="0" rtlCol="0">
            <a:spAutoFit/>
          </a:bodyPr>
          <a:lstStyle/>
          <a:p>
            <a:r>
              <a:rPr lang="nl-NL" sz="4400" b="1" dirty="0">
                <a:solidFill>
                  <a:schemeClr val="bg1"/>
                </a:solidFill>
                <a:latin typeface="Calibri"/>
                <a:cs typeface="Calibri"/>
              </a:rPr>
              <a:t>Bureau Herstel 10 jaar!</a:t>
            </a:r>
          </a:p>
          <a:p>
            <a:endParaRPr lang="nl-NL" sz="2400" b="1" dirty="0">
              <a:solidFill>
                <a:schemeClr val="bg1"/>
              </a:solidFill>
              <a:latin typeface="Calibri"/>
              <a:cs typeface="Calibri"/>
            </a:endParaRPr>
          </a:p>
          <a:p>
            <a:r>
              <a:rPr lang="nl-NL" sz="2400" dirty="0">
                <a:solidFill>
                  <a:schemeClr val="bg1"/>
                </a:solidFill>
                <a:latin typeface="Calibri"/>
                <a:cs typeface="Calibri"/>
              </a:rPr>
              <a:t>Bureau Herstel is al 10 jaar de plek rondom ervaringsdeskundigheid en familie ervaringsdeskundigheid binnen Mediant. Vandaag staan we stil bij waar we vandaan komen, waar we nu staan én werpen we een blik op de toekomst. </a:t>
            </a:r>
          </a:p>
          <a:p>
            <a:endParaRPr lang="nl-NL" sz="3500" b="1" dirty="0">
              <a:solidFill>
                <a:schemeClr val="bg1"/>
              </a:solidFill>
              <a:latin typeface="Calibri"/>
              <a:cs typeface="Calibri"/>
            </a:endParaRPr>
          </a:p>
          <a:p>
            <a:r>
              <a:rPr lang="nl-NL" sz="2400" dirty="0"/>
              <a:t>Thema 12 december a.s.;</a:t>
            </a:r>
          </a:p>
          <a:p>
            <a:endParaRPr lang="nl-NL" sz="2400" dirty="0"/>
          </a:p>
          <a:p>
            <a:r>
              <a:rPr lang="nl-NL" sz="2400" dirty="0"/>
              <a:t>“</a:t>
            </a:r>
            <a:r>
              <a:rPr lang="nl-NL" sz="2400" i="1" dirty="0"/>
              <a:t>De behandeling van zelfbeeld als </a:t>
            </a:r>
            <a:r>
              <a:rPr lang="nl-NL" sz="2400" i="1" dirty="0" err="1"/>
              <a:t>transdiagnostische</a:t>
            </a:r>
            <a:r>
              <a:rPr lang="nl-NL" sz="2400" i="1" dirty="0"/>
              <a:t> factor”</a:t>
            </a:r>
          </a:p>
          <a:p>
            <a:endParaRPr lang="nl-NL" sz="3500" b="1" dirty="0">
              <a:solidFill>
                <a:schemeClr val="bg1"/>
              </a:solidFill>
              <a:latin typeface="Calibri"/>
              <a:cs typeface="Calibri"/>
            </a:endParaRPr>
          </a:p>
        </p:txBody>
      </p:sp>
      <p:pic>
        <p:nvPicPr>
          <p:cNvPr id="4" name="Afbeelding 3" descr="Afbeelding met tekst, Graphics, clipart, Lettertype&#10;&#10;Automatisch gegenereerde beschrijving">
            <a:extLst>
              <a:ext uri="{FF2B5EF4-FFF2-40B4-BE49-F238E27FC236}">
                <a16:creationId xmlns:a16="http://schemas.microsoft.com/office/drawing/2014/main" id="{CA589CAF-9381-E64B-0C12-075B8E993010}"/>
              </a:ext>
            </a:extLst>
          </p:cNvPr>
          <p:cNvPicPr>
            <a:picLocks noChangeAspect="1"/>
          </p:cNvPicPr>
          <p:nvPr/>
        </p:nvPicPr>
        <p:blipFill>
          <a:blip r:embed="rId2"/>
          <a:stretch>
            <a:fillRect/>
          </a:stretch>
        </p:blipFill>
        <p:spPr>
          <a:xfrm>
            <a:off x="9301770" y="4166275"/>
            <a:ext cx="2790825" cy="1638300"/>
          </a:xfrm>
          <a:prstGeom prst="rect">
            <a:avLst/>
          </a:prstGeom>
        </p:spPr>
      </p:pic>
    </p:spTree>
    <p:extLst>
      <p:ext uri="{BB962C8B-B14F-4D97-AF65-F5344CB8AC3E}">
        <p14:creationId xmlns:p14="http://schemas.microsoft.com/office/powerpoint/2010/main" val="3179563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800000" y="540000"/>
            <a:ext cx="7489868" cy="4989571"/>
          </a:xfrm>
          <a:prstGeom prst="rect">
            <a:avLst/>
          </a:prstGeom>
          <a:noFill/>
        </p:spPr>
        <p:txBody>
          <a:bodyPr wrap="square" lIns="0" tIns="0" rIns="0" bIns="0" rtlCol="0">
            <a:spAutoFit/>
          </a:bodyPr>
          <a:lstStyle/>
          <a:p>
            <a:r>
              <a:rPr lang="nl-NL" sz="4400" b="1" dirty="0">
                <a:solidFill>
                  <a:schemeClr val="bg1"/>
                </a:solidFill>
                <a:latin typeface="+mj-lt"/>
              </a:rPr>
              <a:t>Programma</a:t>
            </a:r>
            <a:endParaRPr lang="nl-NL" sz="4400" b="1" dirty="0">
              <a:solidFill>
                <a:schemeClr val="bg1"/>
              </a:solidFill>
              <a:latin typeface="+mj-lt"/>
              <a:cs typeface="Calibri"/>
            </a:endParaRPr>
          </a:p>
          <a:p>
            <a:endParaRPr lang="nl-NL" sz="2000" baseline="30000" dirty="0">
              <a:solidFill>
                <a:schemeClr val="bg1"/>
              </a:solidFill>
            </a:endParaRPr>
          </a:p>
          <a:p>
            <a:pPr>
              <a:lnSpc>
                <a:spcPct val="150000"/>
              </a:lnSpc>
            </a:pPr>
            <a:r>
              <a:rPr lang="nl-NL" sz="2000" dirty="0">
                <a:solidFill>
                  <a:schemeClr val="bg1"/>
                </a:solidFill>
              </a:rPr>
              <a:t>16.30 uur	Opening / Welkomstwoord</a:t>
            </a:r>
          </a:p>
          <a:p>
            <a:pPr>
              <a:lnSpc>
                <a:spcPct val="150000"/>
              </a:lnSpc>
            </a:pPr>
            <a:r>
              <a:rPr lang="nl-NL" sz="2000" dirty="0">
                <a:solidFill>
                  <a:schemeClr val="bg1"/>
                </a:solidFill>
              </a:rPr>
              <a:t>16:35 uur	Bureau Herstel; van pilot naar regulier aanbod</a:t>
            </a:r>
          </a:p>
          <a:p>
            <a:pPr>
              <a:lnSpc>
                <a:spcPct val="150000"/>
              </a:lnSpc>
            </a:pPr>
            <a:r>
              <a:rPr lang="nl-NL" sz="2000" dirty="0">
                <a:solidFill>
                  <a:schemeClr val="bg1"/>
                </a:solidFill>
              </a:rPr>
              <a:t>16:50 uur 	Bureau Herstel; ervaringsdeskundigheid</a:t>
            </a:r>
          </a:p>
          <a:p>
            <a:pPr>
              <a:lnSpc>
                <a:spcPct val="150000"/>
              </a:lnSpc>
            </a:pPr>
            <a:r>
              <a:rPr lang="nl-NL" sz="2000" dirty="0">
                <a:solidFill>
                  <a:schemeClr val="bg1"/>
                </a:solidFill>
              </a:rPr>
              <a:t>17:05 uur 	Bureau Herstel; familie ervaringsdeskundigheid</a:t>
            </a:r>
          </a:p>
          <a:p>
            <a:pPr>
              <a:lnSpc>
                <a:spcPct val="150000"/>
              </a:lnSpc>
            </a:pPr>
            <a:r>
              <a:rPr lang="nl-NL" sz="2000" dirty="0">
                <a:solidFill>
                  <a:schemeClr val="bg1"/>
                </a:solidFill>
              </a:rPr>
              <a:t>17:15 uur	Bureau Herstel; aanbod vandaag de dag</a:t>
            </a:r>
          </a:p>
          <a:p>
            <a:pPr>
              <a:lnSpc>
                <a:spcPct val="150000"/>
              </a:lnSpc>
            </a:pPr>
            <a:r>
              <a:rPr lang="nl-NL" sz="2000" dirty="0">
                <a:solidFill>
                  <a:schemeClr val="bg1"/>
                </a:solidFill>
              </a:rPr>
              <a:t>17:25 uur	Bureau Herstel; een blik op de toekomst</a:t>
            </a:r>
          </a:p>
          <a:p>
            <a:pPr>
              <a:lnSpc>
                <a:spcPct val="150000"/>
              </a:lnSpc>
            </a:pPr>
            <a:r>
              <a:rPr lang="nl-NL" sz="2000" dirty="0">
                <a:solidFill>
                  <a:schemeClr val="bg1"/>
                </a:solidFill>
              </a:rPr>
              <a:t>17:30 uur	Bureau Herstel; online</a:t>
            </a:r>
          </a:p>
          <a:p>
            <a:pPr>
              <a:lnSpc>
                <a:spcPct val="150000"/>
              </a:lnSpc>
            </a:pPr>
            <a:r>
              <a:rPr lang="nl-NL" sz="2000" dirty="0">
                <a:solidFill>
                  <a:schemeClr val="bg1"/>
                </a:solidFill>
              </a:rPr>
              <a:t>17.45 uur	Discussie / vragen	</a:t>
            </a:r>
          </a:p>
          <a:p>
            <a:pPr>
              <a:lnSpc>
                <a:spcPct val="150000"/>
              </a:lnSpc>
            </a:pPr>
            <a:r>
              <a:rPr lang="nl-NL" sz="2000" dirty="0">
                <a:solidFill>
                  <a:schemeClr val="bg1"/>
                </a:solidFill>
              </a:rPr>
              <a:t>18.00 uur	Afsluiting</a:t>
            </a:r>
            <a:endParaRPr lang="nl-NL" sz="3500" b="1" dirty="0">
              <a:solidFill>
                <a:schemeClr val="bg1"/>
              </a:solidFill>
              <a:latin typeface="Calibri"/>
              <a:cs typeface="Calibri"/>
            </a:endParaRPr>
          </a:p>
        </p:txBody>
      </p:sp>
      <p:pic>
        <p:nvPicPr>
          <p:cNvPr id="4" name="Afbeelding 3" descr="Afbeelding met tekst, Graphics, clipart, Lettertype&#10;&#10;Automatisch gegenereerde beschrijving">
            <a:extLst>
              <a:ext uri="{FF2B5EF4-FFF2-40B4-BE49-F238E27FC236}">
                <a16:creationId xmlns:a16="http://schemas.microsoft.com/office/drawing/2014/main" id="{B29F975F-D918-3D65-5C26-25972C3062C1}"/>
              </a:ext>
            </a:extLst>
          </p:cNvPr>
          <p:cNvPicPr>
            <a:picLocks noChangeAspect="1"/>
          </p:cNvPicPr>
          <p:nvPr/>
        </p:nvPicPr>
        <p:blipFill>
          <a:blip r:embed="rId2"/>
          <a:stretch>
            <a:fillRect/>
          </a:stretch>
        </p:blipFill>
        <p:spPr>
          <a:xfrm>
            <a:off x="9289868" y="4135066"/>
            <a:ext cx="2790825" cy="1638300"/>
          </a:xfrm>
          <a:prstGeom prst="rect">
            <a:avLst/>
          </a:prstGeom>
        </p:spPr>
      </p:pic>
    </p:spTree>
    <p:extLst>
      <p:ext uri="{BB962C8B-B14F-4D97-AF65-F5344CB8AC3E}">
        <p14:creationId xmlns:p14="http://schemas.microsoft.com/office/powerpoint/2010/main" val="4159432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41D20-E352-0829-91D7-0F4B0FDB0130}"/>
              </a:ext>
            </a:extLst>
          </p:cNvPr>
          <p:cNvSpPr>
            <a:spLocks noGrp="1"/>
          </p:cNvSpPr>
          <p:nvPr>
            <p:ph type="title"/>
          </p:nvPr>
        </p:nvSpPr>
        <p:spPr/>
        <p:txBody>
          <a:bodyPr/>
          <a:lstStyle/>
          <a:p>
            <a:r>
              <a:rPr lang="nl-NL" dirty="0"/>
              <a:t>Debbie van der Laan; circuitmanager</a:t>
            </a:r>
          </a:p>
        </p:txBody>
      </p:sp>
      <p:pic>
        <p:nvPicPr>
          <p:cNvPr id="4" name="Filmpje Debbie referaat">
            <a:hlinkClick r:id="" action="ppaction://media"/>
            <a:extLst>
              <a:ext uri="{FF2B5EF4-FFF2-40B4-BE49-F238E27FC236}">
                <a16:creationId xmlns:a16="http://schemas.microsoft.com/office/drawing/2014/main" id="{4177AACB-76FF-FD41-BD05-71ED81DE786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03898" y="1177586"/>
            <a:ext cx="2749402" cy="4948577"/>
          </a:xfrm>
        </p:spPr>
      </p:pic>
    </p:spTree>
    <p:extLst>
      <p:ext uri="{BB962C8B-B14F-4D97-AF65-F5344CB8AC3E}">
        <p14:creationId xmlns:p14="http://schemas.microsoft.com/office/powerpoint/2010/main" val="160153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Bureau Herstel; van pilot naar regulier</a:t>
            </a:r>
          </a:p>
        </p:txBody>
      </p:sp>
      <p:sp>
        <p:nvSpPr>
          <p:cNvPr id="3" name="Tijdelijke aanduiding voor inhoud 2"/>
          <p:cNvSpPr>
            <a:spLocks noGrp="1"/>
          </p:cNvSpPr>
          <p:nvPr>
            <p:ph idx="1"/>
          </p:nvPr>
        </p:nvSpPr>
        <p:spPr>
          <a:xfrm>
            <a:off x="904461" y="1600201"/>
            <a:ext cx="10677938" cy="4525963"/>
          </a:xfrm>
        </p:spPr>
        <p:txBody>
          <a:bodyPr/>
          <a:lstStyle/>
          <a:p>
            <a:pPr marL="0" indent="0">
              <a:buNone/>
            </a:pPr>
            <a:endParaRPr lang="nl-NL" dirty="0"/>
          </a:p>
          <a:p>
            <a:pPr marL="0" indent="0">
              <a:buNone/>
            </a:pPr>
            <a:r>
              <a:rPr lang="nl-NL" dirty="0"/>
              <a:t>Bureau Herstel is in 2013 gestart als pilot en wordt in 2021 regulier ondergebracht bij circuit PaZZage. </a:t>
            </a:r>
          </a:p>
          <a:p>
            <a:pPr marL="0" indent="0">
              <a:buNone/>
            </a:pPr>
            <a:endParaRPr lang="nl-NL" dirty="0"/>
          </a:p>
          <a:p>
            <a:pPr>
              <a:buFontTx/>
              <a:buChar char="-"/>
            </a:pPr>
            <a:endParaRPr lang="nl-NL" dirty="0"/>
          </a:p>
          <a:p>
            <a:pPr marL="0" indent="0">
              <a:buNone/>
            </a:pPr>
            <a:endParaRPr lang="nl-NL" dirty="0"/>
          </a:p>
          <a:p>
            <a:pPr>
              <a:buFontTx/>
              <a:buChar char="-"/>
            </a:pPr>
            <a:endParaRPr lang="nl-NL" dirty="0"/>
          </a:p>
        </p:txBody>
      </p:sp>
      <p:pic>
        <p:nvPicPr>
          <p:cNvPr id="5" name="Afbeelding 4" descr="Afbeelding met tekst, Graphics, clipart, Lettertype&#10;&#10;Automatisch gegenereerde beschrijving">
            <a:extLst>
              <a:ext uri="{FF2B5EF4-FFF2-40B4-BE49-F238E27FC236}">
                <a16:creationId xmlns:a16="http://schemas.microsoft.com/office/drawing/2014/main" id="{ED8BFB5A-C105-ECB2-D4CB-6ECDEF6A6927}"/>
              </a:ext>
            </a:extLst>
          </p:cNvPr>
          <p:cNvPicPr>
            <a:picLocks noChangeAspect="1"/>
          </p:cNvPicPr>
          <p:nvPr/>
        </p:nvPicPr>
        <p:blipFill>
          <a:blip r:embed="rId2"/>
          <a:stretch>
            <a:fillRect/>
          </a:stretch>
        </p:blipFill>
        <p:spPr>
          <a:xfrm>
            <a:off x="9262859" y="4146820"/>
            <a:ext cx="2790825" cy="1638300"/>
          </a:xfrm>
          <a:prstGeom prst="rect">
            <a:avLst/>
          </a:prstGeom>
        </p:spPr>
      </p:pic>
    </p:spTree>
    <p:extLst>
      <p:ext uri="{BB962C8B-B14F-4D97-AF65-F5344CB8AC3E}">
        <p14:creationId xmlns:p14="http://schemas.microsoft.com/office/powerpoint/2010/main" val="3746342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2162" y="274638"/>
            <a:ext cx="10972800" cy="1143000"/>
          </a:xfrm>
        </p:spPr>
        <p:txBody>
          <a:bodyPr>
            <a:normAutofit/>
          </a:bodyPr>
          <a:lstStyle/>
          <a:p>
            <a:r>
              <a:rPr lang="nl-NL" dirty="0">
                <a:solidFill>
                  <a:schemeClr val="bg1"/>
                </a:solidFill>
              </a:rPr>
              <a:t>Bureau Herstel; ervaringsdeskundigheid</a:t>
            </a:r>
          </a:p>
        </p:txBody>
      </p:sp>
      <p:sp>
        <p:nvSpPr>
          <p:cNvPr id="3" name="Tijdelijke aanduiding voor inhoud 2"/>
          <p:cNvSpPr>
            <a:spLocks noGrp="1"/>
          </p:cNvSpPr>
          <p:nvPr>
            <p:ph idx="1"/>
          </p:nvPr>
        </p:nvSpPr>
        <p:spPr/>
        <p:txBody>
          <a:bodyPr/>
          <a:lstStyle/>
          <a:p>
            <a:endParaRPr lang="nl-NL" dirty="0">
              <a:solidFill>
                <a:schemeClr val="bg1"/>
              </a:solidFill>
            </a:endParaRPr>
          </a:p>
          <a:p>
            <a:endParaRPr lang="nl-NL" dirty="0">
              <a:solidFill>
                <a:schemeClr val="bg1"/>
              </a:solidFill>
            </a:endParaRPr>
          </a:p>
          <a:p>
            <a:r>
              <a:rPr lang="nl-NL" dirty="0">
                <a:solidFill>
                  <a:schemeClr val="bg1"/>
                </a:solidFill>
              </a:rPr>
              <a:t>Ervaringsdeskundige Linda en vrijwilliger Harrie</a:t>
            </a:r>
          </a:p>
          <a:p>
            <a:endParaRPr lang="nl-NL" dirty="0">
              <a:solidFill>
                <a:schemeClr val="bg1"/>
              </a:solidFill>
            </a:endParaRPr>
          </a:p>
          <a:p>
            <a:endParaRPr lang="nl-NL" dirty="0">
              <a:solidFill>
                <a:schemeClr val="bg1"/>
              </a:solidFill>
            </a:endParaRPr>
          </a:p>
        </p:txBody>
      </p:sp>
      <p:pic>
        <p:nvPicPr>
          <p:cNvPr id="5" name="Afbeelding 4" descr="Afbeelding met tekst, Graphics, clipart, Lettertype&#10;&#10;Automatisch gegenereerde beschrijving">
            <a:extLst>
              <a:ext uri="{FF2B5EF4-FFF2-40B4-BE49-F238E27FC236}">
                <a16:creationId xmlns:a16="http://schemas.microsoft.com/office/drawing/2014/main" id="{79324465-D45D-7B87-2C4A-98DFE0B1B705}"/>
              </a:ext>
            </a:extLst>
          </p:cNvPr>
          <p:cNvPicPr>
            <a:picLocks noChangeAspect="1"/>
          </p:cNvPicPr>
          <p:nvPr/>
        </p:nvPicPr>
        <p:blipFill>
          <a:blip r:embed="rId2"/>
          <a:stretch>
            <a:fillRect/>
          </a:stretch>
        </p:blipFill>
        <p:spPr>
          <a:xfrm>
            <a:off x="9262860" y="4117638"/>
            <a:ext cx="2790825" cy="1638300"/>
          </a:xfrm>
          <a:prstGeom prst="rect">
            <a:avLst/>
          </a:prstGeom>
        </p:spPr>
      </p:pic>
    </p:spTree>
    <p:extLst>
      <p:ext uri="{BB962C8B-B14F-4D97-AF65-F5344CB8AC3E}">
        <p14:creationId xmlns:p14="http://schemas.microsoft.com/office/powerpoint/2010/main" val="3585984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3370" y="285507"/>
            <a:ext cx="10972800" cy="1143000"/>
          </a:xfrm>
        </p:spPr>
        <p:txBody>
          <a:bodyPr>
            <a:normAutofit/>
          </a:bodyPr>
          <a:lstStyle/>
          <a:p>
            <a:r>
              <a:rPr lang="nl-NL" dirty="0">
                <a:solidFill>
                  <a:schemeClr val="bg1"/>
                </a:solidFill>
              </a:rPr>
              <a:t>Bureau Herstel; familie ervaringsdeskundigheid</a:t>
            </a:r>
          </a:p>
        </p:txBody>
      </p:sp>
      <p:sp>
        <p:nvSpPr>
          <p:cNvPr id="3" name="Tijdelijke aanduiding voor inhoud 2"/>
          <p:cNvSpPr>
            <a:spLocks noGrp="1"/>
          </p:cNvSpPr>
          <p:nvPr>
            <p:ph idx="1"/>
          </p:nvPr>
        </p:nvSpPr>
        <p:spPr/>
        <p:txBody>
          <a:bodyPr/>
          <a:lstStyle/>
          <a:p>
            <a:pPr marL="0" indent="0">
              <a:buNone/>
            </a:pPr>
            <a:endParaRPr lang="nl-NL" dirty="0">
              <a:solidFill>
                <a:schemeClr val="bg1"/>
              </a:solidFill>
            </a:endParaRPr>
          </a:p>
          <a:p>
            <a:endParaRPr lang="nl-NL" dirty="0">
              <a:solidFill>
                <a:schemeClr val="bg1"/>
              </a:solidFill>
            </a:endParaRPr>
          </a:p>
          <a:p>
            <a:r>
              <a:rPr lang="nl-NL" dirty="0">
                <a:solidFill>
                  <a:schemeClr val="bg1"/>
                </a:solidFill>
              </a:rPr>
              <a:t>Familie ervaringsdeskundige Barbara en vrijwilliger Karin</a:t>
            </a:r>
          </a:p>
          <a:p>
            <a:endParaRPr lang="nl-NL" dirty="0">
              <a:solidFill>
                <a:schemeClr val="bg1"/>
              </a:solidFill>
            </a:endParaRPr>
          </a:p>
          <a:p>
            <a:endParaRPr lang="nl-NL" dirty="0">
              <a:solidFill>
                <a:schemeClr val="bg1"/>
              </a:solidFill>
            </a:endParaRPr>
          </a:p>
        </p:txBody>
      </p:sp>
      <p:pic>
        <p:nvPicPr>
          <p:cNvPr id="5" name="Afbeelding 4" descr="Afbeelding met tekst, Graphics, clipart, Lettertype&#10;&#10;Automatisch gegenereerde beschrijving">
            <a:extLst>
              <a:ext uri="{FF2B5EF4-FFF2-40B4-BE49-F238E27FC236}">
                <a16:creationId xmlns:a16="http://schemas.microsoft.com/office/drawing/2014/main" id="{90A5538B-A625-7926-25EA-1A6D0478ECEB}"/>
              </a:ext>
            </a:extLst>
          </p:cNvPr>
          <p:cNvPicPr>
            <a:picLocks noChangeAspect="1"/>
          </p:cNvPicPr>
          <p:nvPr/>
        </p:nvPicPr>
        <p:blipFill>
          <a:blip r:embed="rId2"/>
          <a:stretch>
            <a:fillRect/>
          </a:stretch>
        </p:blipFill>
        <p:spPr>
          <a:xfrm>
            <a:off x="9262859" y="4156548"/>
            <a:ext cx="2790825" cy="1638300"/>
          </a:xfrm>
          <a:prstGeom prst="rect">
            <a:avLst/>
          </a:prstGeom>
        </p:spPr>
      </p:pic>
    </p:spTree>
    <p:extLst>
      <p:ext uri="{BB962C8B-B14F-4D97-AF65-F5344CB8AC3E}">
        <p14:creationId xmlns:p14="http://schemas.microsoft.com/office/powerpoint/2010/main" val="23827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Bureau Herstel; vandaag de dag</a:t>
            </a:r>
          </a:p>
        </p:txBody>
      </p:sp>
      <p:sp>
        <p:nvSpPr>
          <p:cNvPr id="3" name="Tijdelijke aanduiding voor inhoud 2"/>
          <p:cNvSpPr>
            <a:spLocks noGrp="1"/>
          </p:cNvSpPr>
          <p:nvPr>
            <p:ph idx="1"/>
          </p:nvPr>
        </p:nvSpPr>
        <p:spPr>
          <a:xfrm>
            <a:off x="1253764" y="1197205"/>
            <a:ext cx="10328635" cy="4928960"/>
          </a:xfrm>
        </p:spPr>
        <p:txBody>
          <a:bodyPr>
            <a:normAutofit/>
          </a:bodyPr>
          <a:lstStyle/>
          <a:p>
            <a:pPr marL="0" indent="0">
              <a:buNone/>
            </a:pPr>
            <a:endParaRPr lang="nl-NL" dirty="0"/>
          </a:p>
          <a:p>
            <a:pPr marL="0" indent="0">
              <a:buNone/>
            </a:pPr>
            <a:r>
              <a:rPr lang="nl-NL" dirty="0"/>
              <a:t>CURSUSSEN</a:t>
            </a:r>
          </a:p>
          <a:p>
            <a:pPr marL="0" indent="0">
              <a:buNone/>
            </a:pPr>
            <a:r>
              <a:rPr lang="nl-NL" dirty="0"/>
              <a:t>- Herstellen doe je zelf</a:t>
            </a:r>
          </a:p>
          <a:p>
            <a:pPr marL="0" indent="0">
              <a:buNone/>
            </a:pPr>
            <a:r>
              <a:rPr lang="nl-NL" dirty="0"/>
              <a:t>- Verbondenheid</a:t>
            </a:r>
          </a:p>
          <a:p>
            <a:pPr marL="0" indent="0">
              <a:buNone/>
            </a:pPr>
            <a:r>
              <a:rPr lang="nl-NL" dirty="0"/>
              <a:t>- Spiegelbeeld</a:t>
            </a:r>
          </a:p>
          <a:p>
            <a:pPr marL="0" indent="0">
              <a:buNone/>
            </a:pPr>
            <a:r>
              <a:rPr lang="nl-NL" dirty="0"/>
              <a:t>- Digitaal herstelverhaal schrijven</a:t>
            </a:r>
          </a:p>
        </p:txBody>
      </p:sp>
      <p:pic>
        <p:nvPicPr>
          <p:cNvPr id="5" name="Afbeelding 4" descr="Afbeelding met tekst, Graphics, clipart, Lettertype&#10;&#10;Automatisch gegenereerde beschrijving">
            <a:extLst>
              <a:ext uri="{FF2B5EF4-FFF2-40B4-BE49-F238E27FC236}">
                <a16:creationId xmlns:a16="http://schemas.microsoft.com/office/drawing/2014/main" id="{B7681192-E1AB-1F61-98FE-552745BDA90F}"/>
              </a:ext>
            </a:extLst>
          </p:cNvPr>
          <p:cNvPicPr>
            <a:picLocks noChangeAspect="1"/>
          </p:cNvPicPr>
          <p:nvPr/>
        </p:nvPicPr>
        <p:blipFill>
          <a:blip r:embed="rId2"/>
          <a:stretch>
            <a:fillRect/>
          </a:stretch>
        </p:blipFill>
        <p:spPr>
          <a:xfrm>
            <a:off x="9322828" y="4157296"/>
            <a:ext cx="2790825" cy="1638300"/>
          </a:xfrm>
          <a:prstGeom prst="rect">
            <a:avLst/>
          </a:prstGeom>
        </p:spPr>
      </p:pic>
    </p:spTree>
    <p:extLst>
      <p:ext uri="{BB962C8B-B14F-4D97-AF65-F5344CB8AC3E}">
        <p14:creationId xmlns:p14="http://schemas.microsoft.com/office/powerpoint/2010/main" val="3793467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Bureau Herstel; vandaag de dag</a:t>
            </a:r>
          </a:p>
        </p:txBody>
      </p:sp>
      <p:sp>
        <p:nvSpPr>
          <p:cNvPr id="3" name="Tijdelijke aanduiding voor inhoud 2"/>
          <p:cNvSpPr>
            <a:spLocks noGrp="1"/>
          </p:cNvSpPr>
          <p:nvPr>
            <p:ph idx="1"/>
          </p:nvPr>
        </p:nvSpPr>
        <p:spPr>
          <a:xfrm>
            <a:off x="1253764" y="1197205"/>
            <a:ext cx="10328635" cy="4928960"/>
          </a:xfrm>
        </p:spPr>
        <p:txBody>
          <a:bodyPr>
            <a:normAutofit/>
          </a:bodyPr>
          <a:lstStyle/>
          <a:p>
            <a:pPr marL="0" indent="0">
              <a:buNone/>
            </a:pPr>
            <a:endParaRPr lang="nl-NL" dirty="0"/>
          </a:p>
          <a:p>
            <a:pPr marL="0" indent="0">
              <a:buNone/>
            </a:pPr>
            <a:r>
              <a:rPr lang="nl-NL" dirty="0"/>
              <a:t>Peergroups</a:t>
            </a:r>
          </a:p>
          <a:p>
            <a:pPr marL="0" indent="0">
              <a:buNone/>
            </a:pPr>
            <a:r>
              <a:rPr lang="nl-NL" dirty="0"/>
              <a:t>- Hoogbegaafdheid</a:t>
            </a:r>
          </a:p>
          <a:p>
            <a:pPr marL="0" indent="0">
              <a:buNone/>
            </a:pPr>
            <a:r>
              <a:rPr lang="nl-NL" dirty="0"/>
              <a:t>- Stemmen horen</a:t>
            </a:r>
          </a:p>
          <a:p>
            <a:pPr marL="0" indent="0">
              <a:buNone/>
            </a:pPr>
            <a:r>
              <a:rPr lang="nl-NL" dirty="0"/>
              <a:t>- Transgender en nu?</a:t>
            </a:r>
          </a:p>
          <a:p>
            <a:pPr marL="0" indent="0">
              <a:buNone/>
            </a:pPr>
            <a:endParaRPr lang="nl-NL" dirty="0"/>
          </a:p>
        </p:txBody>
      </p:sp>
      <p:pic>
        <p:nvPicPr>
          <p:cNvPr id="5" name="Afbeelding 4" descr="Afbeelding met tekst, Graphics, clipart, Lettertype&#10;&#10;Automatisch gegenereerde beschrijving">
            <a:extLst>
              <a:ext uri="{FF2B5EF4-FFF2-40B4-BE49-F238E27FC236}">
                <a16:creationId xmlns:a16="http://schemas.microsoft.com/office/drawing/2014/main" id="{B7681192-E1AB-1F61-98FE-552745BDA90F}"/>
              </a:ext>
            </a:extLst>
          </p:cNvPr>
          <p:cNvPicPr>
            <a:picLocks noChangeAspect="1"/>
          </p:cNvPicPr>
          <p:nvPr/>
        </p:nvPicPr>
        <p:blipFill>
          <a:blip r:embed="rId2"/>
          <a:stretch>
            <a:fillRect/>
          </a:stretch>
        </p:blipFill>
        <p:spPr>
          <a:xfrm>
            <a:off x="9322828" y="4157296"/>
            <a:ext cx="2790825" cy="1638300"/>
          </a:xfrm>
          <a:prstGeom prst="rect">
            <a:avLst/>
          </a:prstGeom>
        </p:spPr>
      </p:pic>
    </p:spTree>
    <p:extLst>
      <p:ext uri="{BB962C8B-B14F-4D97-AF65-F5344CB8AC3E}">
        <p14:creationId xmlns:p14="http://schemas.microsoft.com/office/powerpoint/2010/main" val="1563811264"/>
      </p:ext>
    </p:extLst>
  </p:cSld>
  <p:clrMapOvr>
    <a:masterClrMapping/>
  </p:clrMapOvr>
</p:sld>
</file>

<file path=ppt/theme/theme1.xml><?xml version="1.0" encoding="utf-8"?>
<a:theme xmlns:a="http://schemas.openxmlformats.org/drawingml/2006/main" name="Office-thema">
  <a:themeElements>
    <a:clrScheme name="Aangepast 1">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99842b-d985-42d4-926c-437d0e79aead">
      <Terms xmlns="http://schemas.microsoft.com/office/infopath/2007/PartnerControls"/>
    </lcf76f155ced4ddcb4097134ff3c332f>
    <TaxCatchAll xmlns="f6d919ca-315c-4434-9aa7-dc7258b7db0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42CAA0709BC2C429607956931C2F399" ma:contentTypeVersion="14" ma:contentTypeDescription="Een nieuw document maken." ma:contentTypeScope="" ma:versionID="85b17f21731177608533c2161c3f4961">
  <xsd:schema xmlns:xsd="http://www.w3.org/2001/XMLSchema" xmlns:xs="http://www.w3.org/2001/XMLSchema" xmlns:p="http://schemas.microsoft.com/office/2006/metadata/properties" xmlns:ns2="f6d919ca-315c-4434-9aa7-dc7258b7db0f" xmlns:ns3="9d99842b-d985-42d4-926c-437d0e79aead" targetNamespace="http://schemas.microsoft.com/office/2006/metadata/properties" ma:root="true" ma:fieldsID="693020df4809a4d8e45c9c024ebc68e7" ns2:_="" ns3:_="">
    <xsd:import namespace="f6d919ca-315c-4434-9aa7-dc7258b7db0f"/>
    <xsd:import namespace="9d99842b-d985-42d4-926c-437d0e79aea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d919ca-315c-4434-9aa7-dc7258b7db0f"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797d24c4-e45b-4c1e-8729-d8c140b70c23}" ma:internalName="TaxCatchAll" ma:showField="CatchAllData" ma:web="f6d919ca-315c-4434-9aa7-dc7258b7db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d99842b-d985-42d4-926c-437d0e79aea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c43438bb-598f-4f18-b2e4-637fab5450d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18DF94-5292-4400-9EA8-7D8112B2B6BD}">
  <ds:schemaRefs>
    <ds:schemaRef ds:uri="http://purl.org/dc/elements/1.1/"/>
    <ds:schemaRef ds:uri="http://schemas.microsoft.com/office/infopath/2007/PartnerControls"/>
    <ds:schemaRef ds:uri="http://purl.org/dc/dcmityp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 ds:uri="9d99842b-d985-42d4-926c-437d0e79aead"/>
    <ds:schemaRef ds:uri="f6d919ca-315c-4434-9aa7-dc7258b7db0f"/>
  </ds:schemaRefs>
</ds:datastoreItem>
</file>

<file path=customXml/itemProps2.xml><?xml version="1.0" encoding="utf-8"?>
<ds:datastoreItem xmlns:ds="http://schemas.openxmlformats.org/officeDocument/2006/customXml" ds:itemID="{FB89CCD6-DA10-483D-82D8-7764C7CE80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d919ca-315c-4434-9aa7-dc7258b7db0f"/>
    <ds:schemaRef ds:uri="9d99842b-d985-42d4-926c-437d0e79ae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E51BC7-2DF7-4DE7-8ADC-00837BA406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516</TotalTime>
  <Words>411</Words>
  <Application>Microsoft Office PowerPoint</Application>
  <PresentationFormat>Breedbeeld</PresentationFormat>
  <Paragraphs>87</Paragraphs>
  <Slides>17</Slides>
  <Notes>2</Notes>
  <HiddenSlides>0</HiddenSlides>
  <MMClips>1</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17</vt:i4>
      </vt:variant>
    </vt:vector>
  </HeadingPairs>
  <TitlesOfParts>
    <vt:vector size="20" baseType="lpstr">
      <vt:lpstr>Calibri</vt:lpstr>
      <vt:lpstr>Arial</vt:lpstr>
      <vt:lpstr>Office-thema</vt:lpstr>
      <vt:lpstr>PowerPoint-presentatie</vt:lpstr>
      <vt:lpstr>PowerPoint-presentatie</vt:lpstr>
      <vt:lpstr>PowerPoint-presentatie</vt:lpstr>
      <vt:lpstr>Debbie van der Laan; circuitmanager</vt:lpstr>
      <vt:lpstr>Bureau Herstel; van pilot naar regulier</vt:lpstr>
      <vt:lpstr>Bureau Herstel; ervaringsdeskundigheid</vt:lpstr>
      <vt:lpstr>Bureau Herstel; familie ervaringsdeskundigheid</vt:lpstr>
      <vt:lpstr>Bureau Herstel; vandaag de dag</vt:lpstr>
      <vt:lpstr>Bureau Herstel; vandaag de dag</vt:lpstr>
      <vt:lpstr>Bureau Herstel; vandaag de dag</vt:lpstr>
      <vt:lpstr>Bureau Herstel; vandaag de dag</vt:lpstr>
      <vt:lpstr>Bureau Herstel; een blik naar de toekomst</vt:lpstr>
      <vt:lpstr>Bureau Herstel; een blik naar de toekomst</vt:lpstr>
      <vt:lpstr>Bureau Herstel online</vt:lpstr>
      <vt:lpstr>Bureau Herstel online</vt:lpstr>
      <vt:lpstr>PowerPoint-presentatie</vt:lpstr>
      <vt:lpstr>PowerPoint-presentatie</vt:lpstr>
    </vt:vector>
  </TitlesOfParts>
  <Company>Twentie design en dtp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Carla ten Hagen</dc:creator>
  <cp:lastModifiedBy>Frederique Admiraal -  Slooten</cp:lastModifiedBy>
  <cp:revision>70</cp:revision>
  <dcterms:created xsi:type="dcterms:W3CDTF">2019-02-06T09:55:36Z</dcterms:created>
  <dcterms:modified xsi:type="dcterms:W3CDTF">2023-11-14T09:00:36Z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0x010100B42CAA0709BC2C429607956931C2F399</vt:lpwstr>
  </property>
  <property fmtid="{D5CDD505-2E9C-101B-9397-08002B2CF9AE}" pid="3" name="MediaServiceImageTags">
    <vt:lpwstr/>
  </property>
</Properties>
</file>