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8" r:id="rId5"/>
    <p:sldId id="260" r:id="rId6"/>
    <p:sldId id="259" r:id="rId7"/>
    <p:sldId id="270" r:id="rId8"/>
    <p:sldId id="27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7" r:id="rId17"/>
    <p:sldId id="268" r:id="rId18"/>
  </p:sldIdLst>
  <p:sldSz cx="12192000" cy="6858000"/>
  <p:notesSz cx="6858000" cy="9144000"/>
  <p:embeddedFontLst>
    <p:embeddedFont>
      <p:font typeface="DengXian" panose="02010600030101010101" pitchFamily="2" charset="-122"/>
      <p:regular r:id="rId20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903CA4F-7AE8-4025-86D7-B07B660BC3E1}">
          <p14:sldIdLst>
            <p14:sldId id="258"/>
            <p14:sldId id="260"/>
          </p14:sldIdLst>
        </p14:section>
        <p14:section name="Naamloze sectie" id="{09810D25-FE91-4E9A-BA74-A87A2FDFE53A}">
          <p14:sldIdLst>
            <p14:sldId id="259"/>
            <p14:sldId id="270"/>
            <p14:sldId id="279"/>
            <p14:sldId id="271"/>
            <p14:sldId id="272"/>
            <p14:sldId id="273"/>
            <p14:sldId id="274"/>
            <p14:sldId id="275"/>
            <p14:sldId id="276"/>
            <p14:sldId id="277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49"/>
    <a:srgbClr val="CD0920"/>
    <a:srgbClr val="2D2E2D"/>
    <a:srgbClr val="E68323"/>
    <a:srgbClr val="261909"/>
    <a:srgbClr val="E38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86E25-7B62-4116-B7AF-18C173A19933}" v="6" dt="2026-04-22T07:52:55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/>
    <p:restoredTop sz="94712"/>
  </p:normalViewPr>
  <p:slideViewPr>
    <p:cSldViewPr snapToGrid="0" snapToObjects="1">
      <p:cViewPr varScale="1">
        <p:scale>
          <a:sx n="101" d="100"/>
          <a:sy n="101" d="100"/>
        </p:scale>
        <p:origin x="834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1A7E3-486F-7542-ABD2-953B0A53471A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A109-9B2C-694C-B65C-8CECA921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4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FA109-9B2C-694C-B65C-8CECA921AAC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37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FA109-9B2C-694C-B65C-8CECA921AAC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37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02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63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0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06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4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60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22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9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03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86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1D1B-36F6-3F42-AADD-9CF31D29FA85}" type="datetimeFigureOut">
              <a:rPr lang="nl-NL" smtClean="0"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7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Volumes/Twentie%20werkschijf/%20%20%20%202019/M/MEDIANT/MDT/PPT/BEELD/MDT%20PPT%20REFERAAT%202019%20map/Links/Buy_or_Rent_Catchboxkopie%20grijs.png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00000" y="1415970"/>
            <a:ext cx="6796654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6900" b="1" dirty="0">
                <a:solidFill>
                  <a:srgbClr val="002749"/>
                </a:solidFill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3471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37CDE86-4EC1-58E2-47EA-E61DAB1465A1}"/>
              </a:ext>
            </a:extLst>
          </p:cNvPr>
          <p:cNvSpPr txBox="1"/>
          <p:nvPr/>
        </p:nvSpPr>
        <p:spPr>
          <a:xfrm>
            <a:off x="1695450" y="-83441"/>
            <a:ext cx="8001000" cy="6094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Expressie</a:t>
            </a:r>
            <a:endParaRPr lang="nl-NL" sz="18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i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Ontspanning via uiten en ontladen</a:t>
            </a:r>
            <a:endParaRPr lang="nl-NL" sz="18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Hier wordt spanning </a:t>
            </a: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naar buiten gebracht</a:t>
            </a: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, vaak subtiel. Ontspanning volgt </a:t>
            </a: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na expressie</a:t>
            </a: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Moderne PMT‑technieken:</a:t>
            </a:r>
            <a:endParaRPr lang="nl-NL" sz="18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Stemgebruik</a:t>
            </a:r>
            <a:b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Neuriën, zuchten, klank maken.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Fysiologische zucht</a:t>
            </a:r>
            <a:b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Ademtechniek voor snelle spanningsverlaging.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Zachte motorische expressie</a:t>
            </a:r>
            <a:b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Schudden, wiegen, ritmisch bewegen.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Co‑regulatieve expressie</a:t>
            </a:r>
            <a:b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Samen bewegen, samen adem of ritme.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Veiligheidsankers</a:t>
            </a:r>
            <a:b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Beweging, aanraking of geluid gekoppeld aan rust.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Segoe UI Emoji" panose="020B0502040204020203" pitchFamily="34" charset="0"/>
              </a:rPr>
              <a:t>👉</a:t>
            </a: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1800" i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Geschikt bij opgekropte spanning, emotionele blokkades of hoge </a:t>
            </a:r>
            <a:r>
              <a:rPr lang="nl-NL" sz="1800" i="1" kern="1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arousal</a:t>
            </a:r>
            <a:r>
              <a:rPr lang="nl-NL" sz="1800" i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nl-NL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0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1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Boekenweekspecial: Van Kooten &amp; De Bie reisden de pan uit | Humo: The Wild  Site">
            <a:extLst>
              <a:ext uri="{FF2B5EF4-FFF2-40B4-BE49-F238E27FC236}">
                <a16:creationId xmlns:a16="http://schemas.microsoft.com/office/drawing/2014/main" id="{4638EEAC-914D-D324-3093-7DE4899F5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45" y="2393156"/>
            <a:ext cx="377571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3BBB5B8-24C1-3860-3200-61E8CF1C732E}"/>
              </a:ext>
            </a:extLst>
          </p:cNvPr>
          <p:cNvSpPr txBox="1"/>
          <p:nvPr/>
        </p:nvSpPr>
        <p:spPr>
          <a:xfrm>
            <a:off x="3706283" y="249115"/>
            <a:ext cx="6096000" cy="2071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nl-NL" sz="3200" b="1" kern="100" dirty="0">
                <a:effectLst/>
                <a:latin typeface="Aptos Display" panose="020B00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Samenvatting</a:t>
            </a:r>
          </a:p>
          <a:p>
            <a:pPr indent="22860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Moderne ontspanning via PMT: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actief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lichaamsgericht</a:t>
            </a:r>
            <a:endParaRPr lang="nl-NL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Sluit aan bij neurobiologie en trauma-inzichten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 breed inzetbaar binnen de GGZ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83BE73E-8AE1-180A-6529-9159B07078B3}"/>
              </a:ext>
            </a:extLst>
          </p:cNvPr>
          <p:cNvSpPr txBox="1"/>
          <p:nvPr/>
        </p:nvSpPr>
        <p:spPr>
          <a:xfrm>
            <a:off x="3706283" y="4760936"/>
            <a:ext cx="6096000" cy="101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nl-NL" sz="3200" b="1" kern="100" dirty="0">
                <a:effectLst/>
                <a:latin typeface="Aptos Display" panose="020B00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Even doen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Een (vrijwillige) plenaire oefening</a:t>
            </a:r>
          </a:p>
        </p:txBody>
      </p:sp>
    </p:spTree>
    <p:extLst>
      <p:ext uri="{BB962C8B-B14F-4D97-AF65-F5344CB8AC3E}">
        <p14:creationId xmlns:p14="http://schemas.microsoft.com/office/powerpoint/2010/main" val="85533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uy_or_Rent_Catchboxkopie grijs.png" descr="/Volumes/Twentie werkschijf/    2019/M/MEDIANT/MDT/PPT/BEELD/MDT PPT REFERAAT 2019 map/Links/Buy_or_Rent_Catchboxkopie grijs.png"/>
          <p:cNvPicPr>
            <a:picLocks noChangeAspect="1"/>
          </p:cNvPicPr>
          <p:nvPr/>
        </p:nvPicPr>
        <p:blipFill rotWithShape="1">
          <a:blip r:embed="rId4" r:link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r="209"/>
          <a:stretch>
            <a:fillRect/>
          </a:stretch>
        </p:blipFill>
        <p:spPr>
          <a:xfrm>
            <a:off x="3039035" y="1912631"/>
            <a:ext cx="9135430" cy="42997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800000" y="720000"/>
            <a:ext cx="4622800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6900" b="1" dirty="0">
                <a:solidFill>
                  <a:srgbClr val="002749"/>
                </a:solidFill>
              </a:rPr>
              <a:t>Discussie</a:t>
            </a:r>
            <a:endParaRPr lang="nl-NL" sz="6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9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3080621.psd" descr="/Volumes/Twentie werkschijf/    2019/M/MEDIANT/MDT/PPT/BEELD/MDT PPT REFERAAT 2019 map/Links/P308062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54" y="2263168"/>
            <a:ext cx="3435846" cy="45811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800000" y="720000"/>
            <a:ext cx="4622800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6900" b="1" dirty="0">
                <a:solidFill>
                  <a:schemeClr val="bg1"/>
                </a:solidFill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195723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00000" y="540000"/>
            <a:ext cx="7489868" cy="3527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900" b="1" dirty="0">
                <a:solidFill>
                  <a:schemeClr val="bg1"/>
                </a:solidFill>
                <a:latin typeface="+mj-lt"/>
              </a:rPr>
              <a:t>Programma</a:t>
            </a:r>
            <a:endParaRPr lang="nl-NL" sz="3900" b="1" dirty="0">
              <a:solidFill>
                <a:schemeClr val="bg1"/>
              </a:solidFill>
              <a:latin typeface="+mj-lt"/>
              <a:cs typeface="Calibri"/>
            </a:endParaRPr>
          </a:p>
          <a:p>
            <a:endParaRPr lang="nl-NL" sz="2000" baseline="30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16.30 uur	Peter Hoekenga Opening / Welkomstwoord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16.35 uur	Jeroen Meijerink, Psychomotorisch therapeut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16.55 uur	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17.10 uur	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17.25 uur		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17.45 uur	Discussie</a:t>
            </a:r>
            <a:endParaRPr lang="nl-NL" sz="3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43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39877" y="720000"/>
            <a:ext cx="10382865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nl-NL" sz="6000" dirty="0">
              <a:latin typeface="+mj-lt"/>
            </a:endParaRPr>
          </a:p>
          <a:p>
            <a:pPr algn="ctr"/>
            <a:br>
              <a:rPr lang="nl-NL" sz="4400" dirty="0">
                <a:latin typeface="+mj-lt"/>
              </a:rPr>
            </a:br>
            <a:r>
              <a:rPr lang="nl-NL" sz="4400" dirty="0">
                <a:latin typeface="+mj-lt"/>
              </a:rPr>
              <a:t>Ontspanningstechnieken in de GGZ via PMT.</a:t>
            </a:r>
            <a:endParaRPr lang="nl-NL" sz="44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56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EC64D-7F76-1E62-D3C5-769921B5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34" y="4517231"/>
            <a:ext cx="7315200" cy="566738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>Waarom een nieuwe kijk op ontspanning?</a:t>
            </a:r>
            <a:br>
              <a:rPr lang="nl-NL" dirty="0">
                <a:latin typeface="+mn-lt"/>
              </a:rPr>
            </a:br>
            <a:endParaRPr lang="nl-NL" dirty="0">
              <a:latin typeface="+mn-lt"/>
            </a:endParaRP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58A16F0-077B-93D6-99CC-844602C4B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84942" y="226317"/>
            <a:ext cx="7315200" cy="4114800"/>
          </a:xfrm>
        </p:spPr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C0DC10-E60D-C9A3-EE4A-B44A43D2A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4942" y="4941595"/>
            <a:ext cx="7315200" cy="804862"/>
          </a:xfrm>
        </p:spPr>
        <p:txBody>
          <a:bodyPr/>
          <a:lstStyle/>
          <a:p>
            <a:r>
              <a:rPr lang="nl-NL" dirty="0"/>
              <a:t>Binnen de GGZ zien we dat klassieke ontspanningstechnieken niet voor iedereen effectief zijn. Psychomotorische therapie (PMT) benadert ontspanning daarom steeds meer als een vaardigheid: het leren reguleren van spanning via lichaam, adem, stem en beweging.</a:t>
            </a:r>
          </a:p>
          <a:p>
            <a:endParaRPr lang="nl-NL" dirty="0"/>
          </a:p>
        </p:txBody>
      </p:sp>
      <p:pic>
        <p:nvPicPr>
          <p:cNvPr id="5" name="Afbeelding 4" descr="Carla en Frank van Putten Discography: Vinyl, CDs, &amp; More | Discogs">
            <a:extLst>
              <a:ext uri="{FF2B5EF4-FFF2-40B4-BE49-F238E27FC236}">
                <a16:creationId xmlns:a16="http://schemas.microsoft.com/office/drawing/2014/main" id="{2CD0B08B-F5CC-C386-E0ED-57FCAC9BB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40" y="892468"/>
            <a:ext cx="3613679" cy="27701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BCA7F7C-3E20-B5F0-999A-818D8FA5C446}"/>
              </a:ext>
            </a:extLst>
          </p:cNvPr>
          <p:cNvSpPr txBox="1"/>
          <p:nvPr/>
        </p:nvSpPr>
        <p:spPr>
          <a:xfrm>
            <a:off x="3181350" y="387765"/>
            <a:ext cx="6096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nl-NL" sz="1800" b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DengXian Light" panose="020B0503020204020204" pitchFamily="2" charset="-122"/>
                <a:cs typeface="Times New Roman" panose="02020603050405020304" pitchFamily="18" charset="0"/>
              </a:rPr>
              <a:t>“Doe wat je lichaam van je wil en vecht of vlucht!”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BBDE0F-7946-CCAA-61F5-2F6D9EFD4316}"/>
              </a:ext>
            </a:extLst>
          </p:cNvPr>
          <p:cNvSpPr txBox="1"/>
          <p:nvPr/>
        </p:nvSpPr>
        <p:spPr>
          <a:xfrm>
            <a:off x="3181350" y="3798151"/>
            <a:ext cx="6096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i="1" kern="100" spc="75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Carla en zoon Frank van Putten (Van Kooten en De Bie)</a:t>
            </a:r>
            <a:endParaRPr lang="nl-NL" sz="1800" kern="100" spc="75" dirty="0">
              <a:solidFill>
                <a:schemeClr val="bg1"/>
              </a:solidFill>
              <a:effectLst/>
              <a:latin typeface="Aptos" panose="020B000402020202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6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FAE64CF-D8D2-28AE-6DF9-523DDBE2D077}"/>
              </a:ext>
            </a:extLst>
          </p:cNvPr>
          <p:cNvSpPr txBox="1"/>
          <p:nvPr/>
        </p:nvSpPr>
        <p:spPr>
          <a:xfrm>
            <a:off x="1409700" y="285363"/>
            <a:ext cx="60960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/>
              <a:t>Ontspanning in de GGZ: vroeger en nu</a:t>
            </a:r>
            <a:br>
              <a:rPr lang="nl-NL" sz="2000" b="1" dirty="0"/>
            </a:br>
            <a:r>
              <a:rPr lang="en-US" sz="2000" b="1" dirty="0" err="1"/>
              <a:t>Vroeger</a:t>
            </a:r>
            <a:r>
              <a:rPr lang="en-US" sz="2000" b="1" dirty="0"/>
              <a:t>:</a:t>
            </a:r>
            <a:br>
              <a:rPr lang="nl-NL" sz="2000" dirty="0"/>
            </a:br>
            <a:r>
              <a:rPr lang="nl-NL" sz="1800" dirty="0"/>
              <a:t>Passieve ontspanning (liggen, volgen van instructies)</a:t>
            </a:r>
            <a:br>
              <a:rPr lang="nl-NL" sz="1800" dirty="0"/>
            </a:br>
            <a:r>
              <a:rPr lang="en-US" sz="1800" dirty="0" err="1"/>
              <a:t>Ontspanning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doel</a:t>
            </a:r>
            <a:r>
              <a:rPr lang="en-US" sz="1800" dirty="0"/>
              <a:t> op </a:t>
            </a:r>
            <a:r>
              <a:rPr lang="en-US" sz="1800" dirty="0" err="1"/>
              <a:t>zich</a:t>
            </a:r>
            <a:br>
              <a:rPr lang="nl-NL" sz="1800" dirty="0"/>
            </a:br>
            <a:r>
              <a:rPr lang="nl-NL" sz="1800" dirty="0"/>
              <a:t>Minder aandacht voor trauma en overprikkeling</a:t>
            </a:r>
            <a:br>
              <a:rPr lang="nl-NL" sz="1800" dirty="0"/>
            </a:br>
            <a:br>
              <a:rPr lang="nl-NL" sz="1800" dirty="0"/>
            </a:br>
            <a:r>
              <a:rPr lang="en-US" sz="2000" b="1" dirty="0"/>
              <a:t>Nu (</a:t>
            </a:r>
            <a:r>
              <a:rPr lang="en-US" sz="2000" b="1" dirty="0" err="1"/>
              <a:t>moderne</a:t>
            </a:r>
            <a:r>
              <a:rPr lang="en-US" sz="2000" b="1" dirty="0"/>
              <a:t> PMT):</a:t>
            </a:r>
            <a:br>
              <a:rPr lang="en-US" sz="2000" b="1" dirty="0"/>
            </a:br>
            <a:br>
              <a:rPr lang="nl-NL" sz="1800" dirty="0"/>
            </a:br>
            <a:r>
              <a:rPr lang="en-US" sz="1800" dirty="0" err="1"/>
              <a:t>Actieve</a:t>
            </a:r>
            <a:r>
              <a:rPr lang="en-US" sz="1800" dirty="0"/>
              <a:t>, </a:t>
            </a:r>
            <a:r>
              <a:rPr lang="en-US" sz="1800" dirty="0" err="1"/>
              <a:t>lichaamsgerichte</a:t>
            </a:r>
            <a:r>
              <a:rPr lang="en-US" sz="1800" dirty="0"/>
              <a:t> </a:t>
            </a:r>
            <a:r>
              <a:rPr lang="en-US" sz="1800" dirty="0" err="1"/>
              <a:t>regulatie</a:t>
            </a:r>
            <a:br>
              <a:rPr lang="nl-NL" sz="1800" dirty="0"/>
            </a:br>
            <a:r>
              <a:rPr lang="en-US" sz="1800" dirty="0" err="1"/>
              <a:t>Ontspanning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regulatievaardigheid</a:t>
            </a:r>
            <a:br>
              <a:rPr lang="nl-NL" sz="1800" dirty="0"/>
            </a:br>
            <a:r>
              <a:rPr lang="nl-NL" sz="1800" dirty="0"/>
              <a:t>Trauma-sensitief werken binnen het </a:t>
            </a:r>
            <a:r>
              <a:rPr lang="nl-NL" sz="1800" dirty="0" err="1"/>
              <a:t>window</a:t>
            </a:r>
            <a:r>
              <a:rPr lang="nl-NL" sz="1800" dirty="0"/>
              <a:t> of </a:t>
            </a:r>
            <a:r>
              <a:rPr lang="nl-NL" sz="1800" dirty="0" err="1"/>
              <a:t>tolerance</a:t>
            </a:r>
            <a:br>
              <a:rPr lang="nl-NL" sz="1800" dirty="0"/>
            </a:br>
            <a:r>
              <a:rPr lang="en-US" sz="1800" dirty="0"/>
              <a:t>Co-</a:t>
            </a:r>
            <a:r>
              <a:rPr lang="en-US" sz="1800" dirty="0" err="1"/>
              <a:t>regulatie</a:t>
            </a:r>
            <a:r>
              <a:rPr lang="en-US" sz="1800" dirty="0"/>
              <a:t> </a:t>
            </a:r>
            <a:r>
              <a:rPr lang="en-US" sz="1800" dirty="0" err="1"/>
              <a:t>naast</a:t>
            </a:r>
            <a:r>
              <a:rPr lang="en-US" sz="1800" dirty="0"/>
              <a:t> </a:t>
            </a:r>
            <a:r>
              <a:rPr lang="en-US" sz="1800" dirty="0" err="1"/>
              <a:t>zelfregulatie</a:t>
            </a:r>
            <a:br>
              <a:rPr lang="nl-NL" sz="1800" dirty="0"/>
            </a:br>
            <a:br>
              <a:rPr lang="nl-NL" sz="1800" dirty="0"/>
            </a:br>
            <a:r>
              <a:rPr lang="en-US" sz="2000" b="1" dirty="0"/>
              <a:t>Wat </a:t>
            </a:r>
            <a:r>
              <a:rPr lang="en-US" sz="2000" b="1" dirty="0" err="1"/>
              <a:t>betekent</a:t>
            </a:r>
            <a:r>
              <a:rPr lang="en-US" sz="2000" b="1" dirty="0"/>
              <a:t> </a:t>
            </a:r>
            <a:r>
              <a:rPr lang="en-US" sz="2000" b="1" dirty="0" err="1"/>
              <a:t>dit</a:t>
            </a:r>
            <a:r>
              <a:rPr lang="en-US" sz="2000" b="1" dirty="0"/>
              <a:t> </a:t>
            </a:r>
            <a:r>
              <a:rPr lang="en-US" sz="2000" b="1" dirty="0" err="1"/>
              <a:t>concreet</a:t>
            </a:r>
            <a:r>
              <a:rPr lang="en-US" sz="2000" b="1" dirty="0"/>
              <a:t>?</a:t>
            </a:r>
            <a:br>
              <a:rPr lang="en-US" sz="2000" b="1" dirty="0"/>
            </a:br>
            <a:endParaRPr lang="nl-NL" b="1" dirty="0"/>
          </a:p>
          <a:p>
            <a:r>
              <a:rPr lang="nl-NL" sz="1800" dirty="0"/>
              <a:t>PMT biedt een breed palet aan ontspanningstechnieken. Afhankelijk van de cliënt kan gekozen worden voor meer beweging, meer zintuiglijke waarneming, of juist expressie via stem en adem.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626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9C6BAA2-A369-29DA-4766-317BB17872F0}"/>
              </a:ext>
            </a:extLst>
          </p:cNvPr>
          <p:cNvSpPr txBox="1"/>
          <p:nvPr/>
        </p:nvSpPr>
        <p:spPr>
          <a:xfrm>
            <a:off x="1066799" y="104775"/>
            <a:ext cx="10896601" cy="3971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nl-NL" sz="3200" b="1" kern="100" dirty="0">
                <a:effectLst/>
                <a:latin typeface="+mj-lt"/>
                <a:ea typeface="DengXian Light" panose="02010600030101010101" pitchFamily="2" charset="-122"/>
                <a:cs typeface="Times New Roman" panose="02020603050405020304" pitchFamily="18" charset="0"/>
              </a:rPr>
              <a:t>Technieken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Ingangen via de…..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Motoriek (</a:t>
            </a:r>
            <a:r>
              <a:rPr lang="nl-NL" sz="1800" i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Ontspanning via doen en bewegen</a:t>
            </a: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800" kern="1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Sensoriek</a:t>
            </a: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nl-NL" sz="1800" i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Ontspanning via voelen en waarnemen)</a:t>
            </a:r>
            <a:endParaRPr lang="nl-NL" sz="18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Impressie (</a:t>
            </a:r>
            <a:r>
              <a:rPr lang="nl-NL" sz="1800" i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Ontspanning via ontvangen)</a:t>
            </a:r>
            <a:endParaRPr lang="nl-NL" sz="18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Expressie (</a:t>
            </a:r>
            <a:r>
              <a:rPr lang="nl-NL" sz="1800" i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Ontspanning via ontladen en uiten)</a:t>
            </a:r>
            <a:endParaRPr lang="nl-NL" sz="18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Motoriek</a:t>
            </a:r>
            <a:endParaRPr lang="nl-NL" sz="18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i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Ontspanning via beweging en fysieke actie</a:t>
            </a:r>
            <a:endParaRPr lang="nl-NL" sz="18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In deze dimensie wordt ontspanning bereikt door </a:t>
            </a: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het lichaam actief te gebruiken</a:t>
            </a: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. Beweging helpt spanning te reguleren doordat het zenuwstelsel </a:t>
            </a: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grenzen, controle en ritme</a:t>
            </a: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ervaart.</a:t>
            </a:r>
          </a:p>
        </p:txBody>
      </p:sp>
    </p:spTree>
    <p:extLst>
      <p:ext uri="{BB962C8B-B14F-4D97-AF65-F5344CB8AC3E}">
        <p14:creationId xmlns:p14="http://schemas.microsoft.com/office/powerpoint/2010/main" val="371764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C6504F6-BF4B-22EC-BBF0-EE4641B570AB}"/>
              </a:ext>
            </a:extLst>
          </p:cNvPr>
          <p:cNvSpPr txBox="1"/>
          <p:nvPr/>
        </p:nvSpPr>
        <p:spPr>
          <a:xfrm>
            <a:off x="1400175" y="266701"/>
            <a:ext cx="7743825" cy="4088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Moderne PMT‑technieken:</a:t>
            </a:r>
            <a:endParaRPr lang="nl-NL" sz="18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Interoceptieve</a:t>
            </a: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training in beweging</a:t>
            </a:r>
            <a:b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Lopen, balanceren of lichte kracht terwijl aandacht naar lichaamssignalen gaat.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Pendulatie</a:t>
            </a: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&amp; titratiewerk</a:t>
            </a:r>
            <a:b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Afwisselen tussen lichte spanning en ontspanning via beweging.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Gronding via kracht en weerstand</a:t>
            </a:r>
            <a:b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Duwen, trekken, dragen; ontspanning volgt na activatie.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Ritmische motorische regulatie</a:t>
            </a:r>
            <a:b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Lopen, fietsen, schommelen in vast tempo.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Segoe UI Emoji" panose="020B0502040204020203" pitchFamily="34" charset="0"/>
              </a:rPr>
              <a:t>👉</a:t>
            </a:r>
            <a:r>
              <a:rPr lang="nl-NL" sz="18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1800" i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Geschikt voor cliënten die niet stil kunnen zijn of eerst actie nodig hebben.</a:t>
            </a:r>
            <a:endParaRPr lang="nl-NL" sz="18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9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5D42979-8F87-F43A-7EE5-DE23DC6704BB}"/>
              </a:ext>
            </a:extLst>
          </p:cNvPr>
          <p:cNvSpPr txBox="1"/>
          <p:nvPr/>
        </p:nvSpPr>
        <p:spPr>
          <a:xfrm>
            <a:off x="1857374" y="0"/>
            <a:ext cx="6800851" cy="6094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b="1" kern="1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Sensoriek</a:t>
            </a:r>
            <a:endParaRPr lang="nl-NL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i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Ontspanning via voelen en waarnemen</a:t>
            </a:r>
            <a:endParaRPr lang="nl-NL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Hier staat </a:t>
            </a: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zintuiglijke informatie</a:t>
            </a: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centraal. Ontspanning ontstaat doordat het lichaam </a:t>
            </a: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veiligheid registreert</a:t>
            </a: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Moderne PMT‑technieken:</a:t>
            </a:r>
            <a:endParaRPr lang="nl-NL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Neuroceptie</a:t>
            </a: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‑oefeningen</a:t>
            </a:r>
            <a:b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Waarnemen wat in lichaam en omgeving veilig voelt.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Oriëntatie‑oefeningen</a:t>
            </a:r>
            <a:b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Met ogen, hoofd en adem contact maken met de ruimte.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Coherent </a:t>
            </a:r>
            <a:r>
              <a:rPr lang="nl-NL" sz="1800" b="1" kern="1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breathing</a:t>
            </a: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/ ademregulatie</a:t>
            </a:r>
            <a:b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Ademhaling afstemmen op een regulerend tempo.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Biofeedback / HRV‑training</a:t>
            </a:r>
            <a:b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Zichtbaar maken van lichamelijke regulatie.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Gronding via zintuigen</a:t>
            </a:r>
            <a:b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Contact met vloer, materiaal, temperatuur.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ea typeface="DengXian" panose="02010600030101010101" pitchFamily="2" charset="-122"/>
                <a:cs typeface="Segoe UI Emoji" panose="020B0502040204020203" pitchFamily="34" charset="0"/>
              </a:rPr>
              <a:t>👉</a:t>
            </a: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1800" i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Geschikt bij overprikkeling, angst en behoefte aan veiligheid.</a:t>
            </a:r>
            <a:endParaRPr lang="nl-NL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1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4E70024-CEEC-80E4-297A-17A9B55ECEA0}"/>
              </a:ext>
            </a:extLst>
          </p:cNvPr>
          <p:cNvSpPr txBox="1"/>
          <p:nvPr/>
        </p:nvSpPr>
        <p:spPr>
          <a:xfrm>
            <a:off x="1276350" y="104775"/>
            <a:ext cx="7867650" cy="6096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Impressie</a:t>
            </a:r>
            <a:endParaRPr lang="nl-NL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i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Ontspanning via ontvangen en laten binnenkomen</a:t>
            </a:r>
            <a:endParaRPr lang="nl-NL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In deze dimensie hoeft de cliënt </a:t>
            </a: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niets te doen of te uiten</a:t>
            </a: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. Ontspanning ontstaat doordat belasting tijdelijk wegvalt.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Moderne PMT‑technieken:</a:t>
            </a:r>
            <a:endParaRPr lang="nl-NL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Lichaamsgerichte </a:t>
            </a:r>
            <a:r>
              <a:rPr lang="nl-NL" sz="1800" b="1" kern="1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aandachtsoefeningen</a:t>
            </a:r>
            <a:b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Gericht waarnemen zonder sturen.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Impressionele</a:t>
            </a: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ontspanning in houding</a:t>
            </a:r>
            <a:b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Ondersteunde houdingen waarin herstel kan optreden.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Geleide lichaamswaarneming (trauma‑sensitief)</a:t>
            </a:r>
            <a:b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Kort, gedoseerd, met keuzevrijheid.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Omgevingsgerichte rust</a:t>
            </a:r>
            <a:b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Kijken, luisteren, ontvangen zonder prestatie.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ea typeface="DengXian" panose="02010600030101010101" pitchFamily="2" charset="-122"/>
                <a:cs typeface="Segoe UI Emoji" panose="020B0502040204020203" pitchFamily="34" charset="0"/>
              </a:rPr>
              <a:t>👉</a:t>
            </a:r>
            <a: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1800" i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Geschikt bij uitputting, hoge mentale belasting of herstelmomenten.</a:t>
            </a:r>
            <a:endParaRPr lang="nl-NL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br>
              <a:rPr lang="nl-NL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nl-NL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9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99842b-d985-42d4-926c-437d0e79aead">
      <Terms xmlns="http://schemas.microsoft.com/office/infopath/2007/PartnerControls"/>
    </lcf76f155ced4ddcb4097134ff3c332f>
    <TaxCatchAll xmlns="f6d919ca-315c-4434-9aa7-dc7258b7db0f" xsi:nil="true"/>
    <SharedWithUsers xmlns="f6d919ca-315c-4434-9aa7-dc7258b7db0f">
      <UserInfo>
        <DisplayName>Rochella Slijngard</DisplayName>
        <AccountId>1008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CAA0709BC2C429607956931C2F399" ma:contentTypeVersion="15" ma:contentTypeDescription="Een nieuw document maken." ma:contentTypeScope="" ma:versionID="d6eb457100048ce9adcd954de040deab">
  <xsd:schema xmlns:xsd="http://www.w3.org/2001/XMLSchema" xmlns:xs="http://www.w3.org/2001/XMLSchema" xmlns:p="http://schemas.microsoft.com/office/2006/metadata/properties" xmlns:ns2="f6d919ca-315c-4434-9aa7-dc7258b7db0f" xmlns:ns3="9d99842b-d985-42d4-926c-437d0e79aead" targetNamespace="http://schemas.microsoft.com/office/2006/metadata/properties" ma:root="true" ma:fieldsID="2dd2a0051bf9e2ee17621fba3419be00" ns2:_="" ns3:_="">
    <xsd:import namespace="f6d919ca-315c-4434-9aa7-dc7258b7db0f"/>
    <xsd:import namespace="9d99842b-d985-42d4-926c-437d0e79ae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919ca-315c-4434-9aa7-dc7258b7db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97d24c4-e45b-4c1e-8729-d8c140b70c23}" ma:internalName="TaxCatchAll" ma:showField="CatchAllData" ma:web="f6d919ca-315c-4434-9aa7-dc7258b7db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9842b-d985-42d4-926c-437d0e79a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43438bb-598f-4f18-b2e4-637fab5450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2EADD1-D671-447D-82F6-CA6FCAB78582}">
  <ds:schemaRefs>
    <ds:schemaRef ds:uri="http://schemas.microsoft.com/office/2006/metadata/properties"/>
    <ds:schemaRef ds:uri="http://schemas.microsoft.com/office/infopath/2007/PartnerControls"/>
    <ds:schemaRef ds:uri="9d99842b-d985-42d4-926c-437d0e79aead"/>
    <ds:schemaRef ds:uri="f6d919ca-315c-4434-9aa7-dc7258b7db0f"/>
  </ds:schemaRefs>
</ds:datastoreItem>
</file>

<file path=customXml/itemProps2.xml><?xml version="1.0" encoding="utf-8"?>
<ds:datastoreItem xmlns:ds="http://schemas.openxmlformats.org/officeDocument/2006/customXml" ds:itemID="{26181545-A922-4013-94F8-BE2CB7206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B7835-1736-4FE3-B3D1-6267DBADA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d919ca-315c-4434-9aa7-dc7258b7db0f"/>
    <ds:schemaRef ds:uri="9d99842b-d985-42d4-926c-437d0e79a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683</Words>
  <Application>Microsoft Office PowerPoint</Application>
  <PresentationFormat>Breedbeeld</PresentationFormat>
  <Paragraphs>73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Calibri</vt:lpstr>
      <vt:lpstr>Aptos Display</vt:lpstr>
      <vt:lpstr>Aptos</vt:lpstr>
      <vt:lpstr>Symbol</vt:lpstr>
      <vt:lpstr>DengXian</vt:lpstr>
      <vt:lpstr>Arial</vt:lpstr>
      <vt:lpstr>Office-thema</vt:lpstr>
      <vt:lpstr>PowerPoint-presentatie</vt:lpstr>
      <vt:lpstr>PowerPoint-presentatie</vt:lpstr>
      <vt:lpstr>PowerPoint-presentatie</vt:lpstr>
      <vt:lpstr>Waarom een nieuwe kijk op ontspanning?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Twentie design en dtp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Carla ten Hagen</dc:creator>
  <cp:lastModifiedBy>Jolijn Nieuwenhuis</cp:lastModifiedBy>
  <cp:revision>58</cp:revision>
  <dcterms:created xsi:type="dcterms:W3CDTF">2019-02-06T09:55:36Z</dcterms:created>
  <dcterms:modified xsi:type="dcterms:W3CDTF">2026-06-02T11:57:57Z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0x010100B42CAA0709BC2C429607956931C2F399</vt:lpwstr>
  </property>
  <property fmtid="{D5CDD505-2E9C-101B-9397-08002B2CF9AE}" pid="3" name="MediaServiceImageTags">
    <vt:lpwstr/>
  </property>
</Properties>
</file>